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3"/>
  </p:notesMasterIdLst>
  <p:handoutMasterIdLst>
    <p:handoutMasterId r:id="rId34"/>
  </p:handoutMasterIdLst>
  <p:sldIdLst>
    <p:sldId id="258" r:id="rId2"/>
    <p:sldId id="262" r:id="rId3"/>
    <p:sldId id="379" r:id="rId4"/>
    <p:sldId id="378" r:id="rId5"/>
    <p:sldId id="317" r:id="rId6"/>
    <p:sldId id="318" r:id="rId7"/>
    <p:sldId id="380" r:id="rId8"/>
    <p:sldId id="348" r:id="rId9"/>
    <p:sldId id="323" r:id="rId10"/>
    <p:sldId id="332" r:id="rId11"/>
    <p:sldId id="331" r:id="rId12"/>
    <p:sldId id="324" r:id="rId13"/>
    <p:sldId id="325" r:id="rId14"/>
    <p:sldId id="330" r:id="rId15"/>
    <p:sldId id="329" r:id="rId16"/>
    <p:sldId id="328" r:id="rId17"/>
    <p:sldId id="327" r:id="rId18"/>
    <p:sldId id="381" r:id="rId19"/>
    <p:sldId id="350" r:id="rId20"/>
    <p:sldId id="351" r:id="rId21"/>
    <p:sldId id="352" r:id="rId22"/>
    <p:sldId id="353" r:id="rId23"/>
    <p:sldId id="368" r:id="rId24"/>
    <p:sldId id="271" r:id="rId25"/>
    <p:sldId id="363" r:id="rId26"/>
    <p:sldId id="361" r:id="rId27"/>
    <p:sldId id="322" r:id="rId28"/>
    <p:sldId id="276" r:id="rId29"/>
    <p:sldId id="369" r:id="rId30"/>
    <p:sldId id="269" r:id="rId31"/>
    <p:sldId id="354" r:id="rId32"/>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757FF"/>
    <a:srgbClr val="FFFF8B"/>
    <a:srgbClr val="FF7C80"/>
    <a:srgbClr val="00FFCC"/>
    <a:srgbClr val="DDDDDD"/>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2061" autoAdjust="0"/>
  </p:normalViewPr>
  <p:slideViewPr>
    <p:cSldViewPr>
      <p:cViewPr varScale="1">
        <p:scale>
          <a:sx n="97" d="100"/>
          <a:sy n="97" d="100"/>
        </p:scale>
        <p:origin x="2719"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4104" y="-402"/>
      </p:cViewPr>
      <p:guideLst>
        <p:guide orient="horz" pos="2928"/>
        <p:guide pos="2208"/>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defTabSz="932310" eaLnBrk="1" hangingPunct="1">
              <a:defRPr sz="1200">
                <a:solidFill>
                  <a:schemeClr val="tx1"/>
                </a:solidFill>
              </a:defRPr>
            </a:lvl1pPr>
          </a:lstStyle>
          <a:p>
            <a:pPr>
              <a:defRPr/>
            </a:pPr>
            <a:endParaRPr lang="en-US"/>
          </a:p>
        </p:txBody>
      </p:sp>
      <p:sp>
        <p:nvSpPr>
          <p:cNvPr id="1024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r" defTabSz="932310" eaLnBrk="1" hangingPunct="1">
              <a:defRPr sz="1200">
                <a:solidFill>
                  <a:schemeClr val="tx1"/>
                </a:solidFill>
              </a:defRPr>
            </a:lvl1pPr>
          </a:lstStyle>
          <a:p>
            <a:pPr>
              <a:defRPr/>
            </a:pPr>
            <a:endParaRPr lang="en-US"/>
          </a:p>
        </p:txBody>
      </p:sp>
      <p:sp>
        <p:nvSpPr>
          <p:cNvPr id="1024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defTabSz="932310" eaLnBrk="1" hangingPunct="1">
              <a:defRPr sz="1200">
                <a:solidFill>
                  <a:schemeClr val="tx1"/>
                </a:solidFill>
              </a:defRPr>
            </a:lvl1pPr>
          </a:lstStyle>
          <a:p>
            <a:pPr>
              <a:defRPr/>
            </a:pPr>
            <a:r>
              <a:rPr lang="en-US"/>
              <a:t>FILENAME:</a:t>
            </a:r>
          </a:p>
        </p:txBody>
      </p:sp>
      <p:sp>
        <p:nvSpPr>
          <p:cNvPr id="1024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defTabSz="931863" eaLnBrk="1" hangingPunct="1">
              <a:defRPr sz="1200">
                <a:solidFill>
                  <a:schemeClr val="tx1"/>
                </a:solidFill>
              </a:defRPr>
            </a:lvl1pPr>
          </a:lstStyle>
          <a:p>
            <a:pPr>
              <a:defRPr/>
            </a:pPr>
            <a:fld id="{9771F8D3-D671-4F44-AC92-B56BA35538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defTabSz="932310" eaLnBrk="1" hangingPunct="1">
              <a:defRPr sz="120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r" defTabSz="932310" eaLnBrk="1" hangingPunct="1">
              <a:defRPr sz="1200">
                <a:solidFill>
                  <a:schemeClr val="tx1"/>
                </a:solidFill>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038" y="4416425"/>
            <a:ext cx="5140325" cy="4184650"/>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defTabSz="932310" eaLnBrk="1" hangingPunct="1">
              <a:defRPr sz="1200">
                <a:solidFill>
                  <a:schemeClr val="tx1"/>
                </a:solidFill>
              </a:defRPr>
            </a:lvl1pPr>
          </a:lstStyle>
          <a:p>
            <a:pPr>
              <a:defRPr/>
            </a:pPr>
            <a:r>
              <a:rPr lang="en-US"/>
              <a:t>FILENAME:</a:t>
            </a:r>
          </a:p>
        </p:txBody>
      </p:sp>
      <p:sp>
        <p:nvSpPr>
          <p:cNvPr id="8199"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defTabSz="931863" eaLnBrk="1" hangingPunct="1">
              <a:defRPr sz="1200">
                <a:solidFill>
                  <a:schemeClr val="tx1"/>
                </a:solidFill>
              </a:defRPr>
            </a:lvl1pPr>
          </a:lstStyle>
          <a:p>
            <a:pPr>
              <a:defRPr/>
            </a:pPr>
            <a:fld id="{7D3D4E22-E253-4644-843B-3CEA8E139D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1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F6A2EC-509A-47E3-8C6B-DAFC17809DC0}" type="slidenum">
              <a:rPr lang="en-US" altLang="en-US" smtClean="0"/>
              <a:pPr>
                <a:spcBef>
                  <a:spcPct val="0"/>
                </a:spcBef>
              </a:pPr>
              <a:t>1</a:t>
            </a:fld>
            <a:endParaRPr lang="en-US" altLang="en-US" smtClean="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EB409F-F5EA-4B91-9BFB-23A8AE696CBC}" type="slidenum">
              <a:rPr lang="en-US" altLang="en-US" smtClean="0"/>
              <a:pPr>
                <a:spcBef>
                  <a:spcPct val="0"/>
                </a:spcBef>
              </a:pPr>
              <a:t>11</a:t>
            </a:fld>
            <a:endParaRPr lang="en-US" altLang="en-US" smtClean="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8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556396-6883-49C2-811E-C2B917A84B12}" type="slidenum">
              <a:rPr lang="en-US" altLang="en-US" smtClean="0"/>
              <a:pPr>
                <a:spcBef>
                  <a:spcPct val="0"/>
                </a:spcBef>
              </a:pPr>
              <a:t>12</a:t>
            </a:fld>
            <a:endParaRPr lang="en-US" alt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0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FEB4B4-40D6-42D4-816D-565F29E14230}" type="slidenum">
              <a:rPr lang="en-US" altLang="en-US" smtClean="0"/>
              <a:pPr>
                <a:spcBef>
                  <a:spcPct val="0"/>
                </a:spcBef>
              </a:pPr>
              <a:t>13</a:t>
            </a:fld>
            <a:endParaRPr lang="en-US" altLang="en-US" smtClean="0"/>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2A917A-BACF-40D7-A48C-33B8CB6A4859}" type="slidenum">
              <a:rPr lang="en-US" altLang="en-US" smtClean="0"/>
              <a:pPr>
                <a:spcBef>
                  <a:spcPct val="0"/>
                </a:spcBef>
              </a:pPr>
              <a:t>14</a:t>
            </a:fld>
            <a:endParaRPr lang="en-US" altLang="en-US" smtClean="0"/>
          </a:p>
        </p:txBody>
      </p:sp>
      <p:sp>
        <p:nvSpPr>
          <p:cNvPr id="4301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defRPr/>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5F283F-F4A3-4EC4-8A20-87AB0EE5EA54}" type="slidenum">
              <a:rPr lang="en-US" altLang="en-US" smtClean="0"/>
              <a:pPr>
                <a:spcBef>
                  <a:spcPct val="0"/>
                </a:spcBef>
              </a:pPr>
              <a:t>15</a:t>
            </a:fld>
            <a:endParaRPr lang="en-US" altLang="en-US" smtClean="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C8374E-9874-4F31-A9A9-CAE1E737D5BF}" type="slidenum">
              <a:rPr lang="en-US" altLang="en-US" smtClean="0"/>
              <a:pPr>
                <a:spcBef>
                  <a:spcPct val="0"/>
                </a:spcBef>
              </a:pPr>
              <a:t>16</a:t>
            </a:fld>
            <a:endParaRPr lang="en-US" altLang="en-US" smtClean="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F6E4C8-2A2A-4C6C-806E-BA0528C9E499}" type="slidenum">
              <a:rPr lang="en-US" altLang="en-US" smtClean="0"/>
              <a:pPr>
                <a:spcBef>
                  <a:spcPct val="0"/>
                </a:spcBef>
              </a:pPr>
              <a:t>17</a:t>
            </a:fld>
            <a:endParaRPr lang="en-US" altLang="en-US" smtClean="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1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EBFD7E-500C-4E6D-96C6-230AD61D43A0}" type="slidenum">
              <a:rPr lang="en-US" altLang="en-US" smtClean="0"/>
              <a:pPr>
                <a:spcBef>
                  <a:spcPct val="0"/>
                </a:spcBef>
              </a:pPr>
              <a:t>18</a:t>
            </a:fld>
            <a:endParaRPr lang="en-US" altLang="en-US" smtClean="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3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8B16F4-7928-4690-92C4-19CCBD5EAFEA}" type="slidenum">
              <a:rPr lang="en-US" altLang="en-US" smtClean="0"/>
              <a:pPr>
                <a:spcBef>
                  <a:spcPct val="0"/>
                </a:spcBef>
              </a:pPr>
              <a:t>19</a:t>
            </a:fld>
            <a:endParaRPr lang="en-US" altLang="en-US" smtClean="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t>	</a:t>
            </a:r>
          </a:p>
          <a:p>
            <a:pPr marL="228600" indent="-228600"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5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3294F9-B0BA-40EA-8F44-1537372852DB}" type="slidenum">
              <a:rPr lang="en-US" altLang="en-US" smtClean="0"/>
              <a:pPr>
                <a:spcBef>
                  <a:spcPct val="0"/>
                </a:spcBef>
              </a:pPr>
              <a:t>20</a:t>
            </a:fld>
            <a:endParaRPr lang="en-US" altLang="en-US" smtClean="0"/>
          </a:p>
        </p:txBody>
      </p:sp>
      <p:sp>
        <p:nvSpPr>
          <p:cNvPr id="55300" name="Rectangle 1026"/>
          <p:cNvSpPr>
            <a:spLocks noGrp="1" noRot="1" noChangeAspect="1" noChangeArrowheads="1" noTextEdit="1"/>
          </p:cNvSpPr>
          <p:nvPr>
            <p:ph type="sldImg"/>
          </p:nvPr>
        </p:nvSpPr>
        <p:spPr>
          <a:ln/>
        </p:spPr>
      </p:sp>
      <p:sp>
        <p:nvSpPr>
          <p:cNvPr id="5530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dirty="0" smtClean="0"/>
              <a:t> Cover letter-use website cover letter. Correspondence manual may help with formatting. (SECNAVINST 5216.5D)</a:t>
            </a:r>
          </a:p>
          <a:p>
            <a:pPr marL="228600" indent="-228600" eaLnBrk="1" hangingPunct="1">
              <a:buFontTx/>
              <a:buAutoNum type="arabicPeriod"/>
            </a:pPr>
            <a:r>
              <a:rPr lang="en-US" altLang="en-US" dirty="0" smtClean="0"/>
              <a:t>10 or 12 font-one page only</a:t>
            </a:r>
          </a:p>
          <a:p>
            <a:pPr marL="228600" indent="-228600" eaLnBrk="1" hangingPunct="1">
              <a:buFontTx/>
              <a:buAutoNum type="arabicPeriod"/>
            </a:pPr>
            <a:r>
              <a:rPr lang="en-US" altLang="en-US" dirty="0" smtClean="0"/>
              <a:t> Personal statement should include request for waiver of any type.  Statement should be about why you want to be a Naval Officer.</a:t>
            </a:r>
          </a:p>
          <a:p>
            <a:pPr marL="228600" indent="-228600" eaLnBrk="1" hangingPunct="1">
              <a:buFontTx/>
              <a:buAutoNum type="arabicPeriod"/>
            </a:pPr>
            <a:r>
              <a:rPr lang="en-US" altLang="en-US" dirty="0" smtClean="0"/>
              <a:t> 5 </a:t>
            </a:r>
            <a:r>
              <a:rPr lang="en-US" altLang="en-US" dirty="0" err="1" smtClean="0"/>
              <a:t>evals</a:t>
            </a:r>
            <a:r>
              <a:rPr lang="en-US" altLang="en-US" dirty="0" smtClean="0"/>
              <a:t>-no holes.  NOB submit.  Remember to copy the back!</a:t>
            </a:r>
          </a:p>
          <a:p>
            <a:pPr marL="228600" indent="-228600" eaLnBrk="1" hangingPunct="1">
              <a:buFontTx/>
              <a:buAutoNum type="arabicPeriod"/>
            </a:pPr>
            <a:r>
              <a:rPr lang="en-US" altLang="en-US" dirty="0" smtClean="0"/>
              <a:t> SAT/ACT scores MUST be in the package!  Updated scores can be forwarded after app in but original scores must be in packet.</a:t>
            </a:r>
          </a:p>
          <a:p>
            <a:pPr marL="228600" indent="-228600" eaLnBrk="1" hangingPunct="1">
              <a:buFontTx/>
              <a:buAutoNum type="arabicPeriod"/>
            </a:pPr>
            <a:r>
              <a:rPr lang="en-US" altLang="en-US" dirty="0" smtClean="0"/>
              <a:t> Qualifying ASTB scores for Pilot and NFO MUST be in the package!</a:t>
            </a:r>
          </a:p>
          <a:p>
            <a:pPr marL="228600" indent="-228600" eaLnBrk="1" hangingPunct="1">
              <a:buFontTx/>
              <a:buAutoNum type="arabicPeriod"/>
            </a:pPr>
            <a:r>
              <a:rPr lang="en-US" altLang="en-US" dirty="0" smtClean="0"/>
              <a:t> Transcripts-front and back, certified true copies (for all enclosures).  Transcripts required not Diploma.</a:t>
            </a:r>
          </a:p>
          <a:p>
            <a:pPr marL="228600" indent="-228600" eaLnBrk="1" hangingPunct="1">
              <a:buFontTx/>
              <a:buAutoNum type="arabicPeriod"/>
            </a:pPr>
            <a:r>
              <a:rPr lang="en-US" altLang="en-US" dirty="0" smtClean="0"/>
              <a:t> Transcripts can be sent to student and opened at command for certification (they do not need to be sent directly to us).</a:t>
            </a:r>
          </a:p>
          <a:p>
            <a:pPr marL="228600" indent="-228600" eaLnBrk="1" hangingPunct="1">
              <a:buFontTx/>
              <a:buAutoNum type="arabicPeriod"/>
            </a:pPr>
            <a:r>
              <a:rPr lang="en-US" altLang="en-US" dirty="0" smtClean="0"/>
              <a:t> Pictures for nukes only.  Page 13 for Primary &amp; Secondary if applying for both.</a:t>
            </a:r>
          </a:p>
          <a:p>
            <a:pPr marL="228600" indent="-228600" eaLnBrk="1" hangingPunct="1">
              <a:buFontTx/>
              <a:buAutoNum type="arabicPeriod"/>
            </a:pPr>
            <a:r>
              <a:rPr lang="en-US" altLang="en-US" dirty="0" smtClean="0"/>
              <a:t> PFAs (3) via PRIMS printout.  Failure within a year of application is disqualifying.</a:t>
            </a:r>
          </a:p>
          <a:p>
            <a:pPr marL="228600" indent="-228600" eaLnBrk="1" hangingPunct="1">
              <a:buFontTx/>
              <a:buAutoNum type="arabicPeriod"/>
            </a:pPr>
            <a:r>
              <a:rPr lang="en-US" altLang="en-US" dirty="0" smtClean="0"/>
              <a:t> If downloading pages from website, please remove headers and footers.</a:t>
            </a:r>
          </a:p>
          <a:p>
            <a:pPr marL="228600" indent="-228600" eaLnBrk="1" hangingPunct="1">
              <a:buFontTx/>
              <a:buAutoNum type="arabicPeriod"/>
            </a:pPr>
            <a:r>
              <a:rPr lang="en-US" altLang="en-US" dirty="0" smtClean="0"/>
              <a:t> Utilize check sheet to ensure you have sent all documents.  Your application represents you to the board.  Be thorough and be early.</a:t>
            </a:r>
          </a:p>
          <a:p>
            <a:pPr marL="228600" indent="-228600" eaLnBrk="1" hangingPunct="1">
              <a:buFontTx/>
              <a:buAutoNum type="arabicPeriod"/>
            </a:pPr>
            <a:r>
              <a:rPr lang="en-US" altLang="en-US" dirty="0" smtClean="0"/>
              <a:t> Be prepared for your interview.  Know your goals, why you chose the option you did, COC, current events, how you will handle  responsibility and decisions etc.  Look sharp, hair, uniform, shoes, posture,  (women, hair, nails, earrings).  Be respectful, make eye  contact and try not to reflect anxiety/nerves.  Even if you know the board, remember you are interviewing for a job-don’t be overly familiar.</a:t>
            </a:r>
          </a:p>
          <a:p>
            <a:pPr marL="228600" indent="-228600" eaLnBrk="1" hangingPunct="1">
              <a:buFontTx/>
              <a:buAutoNum type="arabicPeriod"/>
            </a:pPr>
            <a:r>
              <a:rPr lang="en-US" altLang="en-US" dirty="0" smtClean="0"/>
              <a:t>Don’t waste time and money by using fancy folders or document protectors.  Use bulldog clip not staples and send in plain large envelope.  Remember to keep a copy for your records!!!  We will not return applications.</a:t>
            </a:r>
          </a:p>
          <a:p>
            <a:pPr marL="228600" indent="-228600" eaLnBrk="1" hangingPunct="1">
              <a:buFontTx/>
              <a:buAutoNum type="arabicPeriod"/>
            </a:pPr>
            <a:r>
              <a:rPr lang="en-US" altLang="en-US" dirty="0" smtClean="0"/>
              <a:t>Once the applicant turns the package in to the command, they should not see it again.  The command will take over from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0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BE8E8C-344F-4803-8DFF-F626250AB29D}" type="slidenum">
              <a:rPr lang="en-US" altLang="en-US" smtClean="0"/>
              <a:pPr>
                <a:spcBef>
                  <a:spcPct val="0"/>
                </a:spcBef>
              </a:pPr>
              <a:t>2</a:t>
            </a:fld>
            <a:endParaRPr lang="en-US" altLang="en-US" smtClean="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7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8D20C0-4EB2-451A-81FA-A703172D4B1A}" type="slidenum">
              <a:rPr lang="en-US" altLang="en-US" smtClean="0"/>
              <a:pPr>
                <a:spcBef>
                  <a:spcPct val="0"/>
                </a:spcBef>
              </a:pPr>
              <a:t>21</a:t>
            </a:fld>
            <a:endParaRPr lang="en-US" altLang="en-US" smtClean="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CO’s endorsement</a:t>
            </a:r>
          </a:p>
          <a:p>
            <a:pPr marL="228600" indent="-228600" eaLnBrk="1" hangingPunct="1"/>
            <a:r>
              <a:rPr lang="en-US" altLang="en-US" smtClean="0"/>
              <a:t>	If waiver requested, CO should comment on it.</a:t>
            </a:r>
          </a:p>
          <a:p>
            <a:pPr marL="228600" indent="-228600" eaLnBrk="1" hangingPunct="1"/>
            <a:r>
              <a:rPr lang="en-US" altLang="en-US" smtClean="0"/>
              <a:t>	If Command wants you to do rough endorsement, DO IT! And don’t be shy or humble!</a:t>
            </a:r>
          </a:p>
          <a:p>
            <a:pPr marL="228600" indent="-228600" eaLnBrk="1" hangingPunct="1"/>
            <a:r>
              <a:rPr lang="en-US" altLang="en-US" smtClean="0"/>
              <a:t>	If Command doesn’t fulfill their responsibilities, you won’t be penalized.  Stay up to date using the application status portion of the web site.</a:t>
            </a:r>
          </a:p>
          <a:p>
            <a:pPr marL="228600" indent="-228600" eaLnBrk="1" hangingPunct="1"/>
            <a:r>
              <a:rPr lang="en-US" altLang="en-US" smtClean="0"/>
              <a:t>	Ensure one rep from chosen option on board.  All 03 and above.</a:t>
            </a:r>
          </a:p>
          <a:p>
            <a:pPr marL="228600" indent="-228600" eaLnBrk="1" hangingPunct="1"/>
            <a:r>
              <a:rPr lang="en-US" altLang="en-US" smtClean="0"/>
              <a:t>	In ranking, consider how rank will help or hurt based on comparative group.  Will you rank all candidates or like groups of candidates.</a:t>
            </a:r>
          </a:p>
          <a:p>
            <a:pPr marL="228600" indent="-228600" eaLnBrk="1" hangingPunct="1"/>
            <a:r>
              <a:rPr lang="en-US" altLang="en-US" smtClean="0"/>
              <a:t>	Does the CO recommendation match the evaluations recommendations?</a:t>
            </a:r>
          </a:p>
          <a:p>
            <a:pPr marL="228600" indent="-228600" eaLnBrk="1" hangingPunct="1">
              <a:buFontTx/>
              <a:buAutoNum type="arabicPeriod" startAt="2"/>
            </a:pPr>
            <a:r>
              <a:rPr lang="en-US" altLang="en-US" smtClean="0"/>
              <a:t>Nom boards</a:t>
            </a:r>
          </a:p>
          <a:p>
            <a:pPr marL="228600" indent="-228600" eaLnBrk="1" hangingPunct="1"/>
            <a:r>
              <a:rPr lang="en-US" altLang="en-US" smtClean="0"/>
              <a:t>	must be justified in the CO’s endorsement if not done</a:t>
            </a:r>
          </a:p>
          <a:p>
            <a:pPr marL="228600" indent="-228600" eaLnBrk="1" hangingPunct="1"/>
            <a:r>
              <a:rPr lang="en-US" altLang="en-US" smtClean="0"/>
              <a:t>	Nom Chairman doesn’t have to be senior to CO, but must not be in the chain of command (i.e., not subordinate to the CO)</a:t>
            </a:r>
          </a:p>
          <a:p>
            <a:pPr marL="228600" indent="-228600" eaLnBrk="1" hangingPunct="1"/>
            <a:r>
              <a:rPr lang="en-US" altLang="en-US" smtClean="0"/>
              <a:t>	Chairman can be member of board (1 of 3 or 1 of 4).  Ensure designators and job titles are on sheets for 03 or above.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DBFA1F-4593-4A1D-91E0-26A3814E5AF5}" type="slidenum">
              <a:rPr lang="en-US" altLang="en-US" smtClean="0"/>
              <a:pPr>
                <a:spcBef>
                  <a:spcPct val="0"/>
                </a:spcBef>
              </a:pPr>
              <a:t>22</a:t>
            </a:fld>
            <a:endParaRPr lang="en-US" altLang="en-US" smtClean="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All applications from one Command can be mailed together but is not required.</a:t>
            </a:r>
          </a:p>
          <a:p>
            <a:pPr marL="228600" indent="-228600" eaLnBrk="1" hangingPunct="1">
              <a:buFontTx/>
              <a:buAutoNum type="arabicPeriod"/>
            </a:pPr>
            <a:r>
              <a:rPr lang="en-US" altLang="en-US" smtClean="0"/>
              <a:t>Package must be complete AT THE TIME IT IS MAILED!  If not complete by 1 July you are ineligible.</a:t>
            </a:r>
          </a:p>
          <a:p>
            <a:pPr marL="228600" indent="-228600" eaLnBrk="1" hangingPunct="1">
              <a:buFontTx/>
              <a:buAutoNum type="arabicPeriod"/>
            </a:pPr>
            <a:r>
              <a:rPr lang="en-US" altLang="en-US" smtClean="0"/>
              <a:t>Must meet basic requirements by 1 July but if additional data will help you after 1 July- you may mail/fax/email updates (ex: new  higher test scores).  Call us to ensure receipt.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B72D66-A406-4A62-95A9-0FAF539C816A}" type="slidenum">
              <a:rPr lang="en-US" altLang="en-US" smtClean="0"/>
              <a:pPr>
                <a:spcBef>
                  <a:spcPct val="0"/>
                </a:spcBef>
              </a:pPr>
              <a:t>23</a:t>
            </a:fld>
            <a:endParaRPr lang="en-US" altLang="en-US" smtClean="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All applications from one Command can be mailed together but is not required.</a:t>
            </a:r>
          </a:p>
          <a:p>
            <a:pPr marL="228600" indent="-228600" eaLnBrk="1" hangingPunct="1">
              <a:buFontTx/>
              <a:buAutoNum type="arabicPeriod"/>
            </a:pPr>
            <a:r>
              <a:rPr lang="en-US" altLang="en-US" smtClean="0"/>
              <a:t>Package must be complete AT THE TIME IT IS MAILED!  If not complete by 1 July you are ineligible.</a:t>
            </a:r>
          </a:p>
          <a:p>
            <a:pPr marL="228600" indent="-228600" eaLnBrk="1" hangingPunct="1">
              <a:buFontTx/>
              <a:buAutoNum type="arabicPeriod"/>
            </a:pPr>
            <a:r>
              <a:rPr lang="en-US" altLang="en-US" smtClean="0"/>
              <a:t>Must meet basic requirements by 1 July but if additional data will help you after 1 July- you may mail/fax/email updates (ex: new higher test scores).  Call us to ensure receipt.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9C75F0-0071-4DA1-B484-DC68788B93E0}" type="slidenum">
              <a:rPr lang="en-US" altLang="en-US" smtClean="0"/>
              <a:pPr>
                <a:spcBef>
                  <a:spcPct val="0"/>
                </a:spcBef>
              </a:pPr>
              <a:t>24</a:t>
            </a:fld>
            <a:endParaRPr lang="en-US" altLang="en-US" smtClean="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dirty="0" smtClean="0"/>
              <a:t>Board is 1-2 weeks long.  Each record is reviewed by a minimum of 3 senior naval officers with at least one of the same designator as the option choice.</a:t>
            </a:r>
          </a:p>
          <a:p>
            <a:pPr marL="228600" indent="-228600" eaLnBrk="1" hangingPunct="1">
              <a:buFontTx/>
              <a:buAutoNum type="arabicPeriod"/>
            </a:pPr>
            <a:r>
              <a:rPr lang="en-US" altLang="en-US" dirty="0" smtClean="0"/>
              <a:t> Many of board members are COs and XOs themselves.</a:t>
            </a:r>
          </a:p>
          <a:p>
            <a:pPr marL="228600" indent="-228600" eaLnBrk="1" hangingPunct="1">
              <a:buFontTx/>
              <a:buAutoNum type="arabicPeriod"/>
            </a:pPr>
            <a:r>
              <a:rPr lang="en-US" altLang="en-US" dirty="0" smtClean="0"/>
              <a:t> Board process reviews every record (even those determined not qualified) for quality assurance.  Then in the process the cream of the crop float to the top, the less competitive to the bottom and the hard to sort to the crunch.  Crunch records are often most likely reviewed again by up to 5 members. It is like swimming competitions where the difference can be as small as a thousandth of a point.</a:t>
            </a:r>
          </a:p>
          <a:p>
            <a:pPr marL="228600" indent="-228600" eaLnBrk="1" hangingPunct="1">
              <a:buFontTx/>
              <a:buAutoNum type="arabicPeriod"/>
            </a:pPr>
            <a:r>
              <a:rPr lang="en-US" altLang="en-US" dirty="0" smtClean="0"/>
              <a:t>The board is concerned with the “WHOLE” person concept!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99C9AA-CDBB-4B53-8909-F3A93847372C}" type="slidenum">
              <a:rPr lang="en-US" altLang="en-US" smtClean="0"/>
              <a:pPr>
                <a:spcBef>
                  <a:spcPct val="0"/>
                </a:spcBef>
              </a:pPr>
              <a:t>25</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7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191500-93FB-4CE9-98E2-82E747E6D1D6}" type="slidenum">
              <a:rPr lang="en-US" altLang="en-US" smtClean="0"/>
              <a:pPr>
                <a:spcBef>
                  <a:spcPct val="0"/>
                </a:spcBef>
              </a:pPr>
              <a:t>26</a:t>
            </a:fld>
            <a:endParaRPr lang="en-US" altLang="en-US" smtClean="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Whole person – for junior personnel remember to include High school activities</a:t>
            </a:r>
          </a:p>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96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05BDAC-D6B0-46E5-9E06-AC3D16B11B87}" type="slidenum">
              <a:rPr lang="en-US" altLang="en-US" smtClean="0"/>
              <a:pPr>
                <a:spcBef>
                  <a:spcPct val="0"/>
                </a:spcBef>
              </a:pPr>
              <a:t>27</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716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D80992-7693-4AD8-A29C-C8C1C4E62C31}" type="slidenum">
              <a:rPr lang="en-US" altLang="en-US" smtClean="0"/>
              <a:pPr>
                <a:spcBef>
                  <a:spcPct val="0"/>
                </a:spcBef>
              </a:pPr>
              <a:t>28</a:t>
            </a:fld>
            <a:endParaRPr lang="en-US" altLang="en-US" smtClean="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Once in the program – you must maintain all eligibility requirements.</a:t>
            </a:r>
          </a:p>
          <a:p>
            <a:pPr eaLnBrk="1" hangingPunct="1"/>
            <a:r>
              <a:rPr lang="en-US" altLang="en-US" dirty="0" smtClean="0"/>
              <a:t>GOOD LOW – PFA</a:t>
            </a:r>
          </a:p>
          <a:p>
            <a:pPr eaLnBrk="1" hangingPunct="1"/>
            <a:r>
              <a:rPr lang="en-US" altLang="en-US" dirty="0" smtClean="0"/>
              <a:t>2.5 GPA</a:t>
            </a:r>
          </a:p>
          <a:p>
            <a:pPr eaLnBrk="1" hangingPunct="1"/>
            <a:r>
              <a:rPr lang="en-US" altLang="en-US" dirty="0" smtClean="0"/>
              <a:t>2.0 in Calculus and Physics (each semester)</a:t>
            </a:r>
          </a:p>
          <a:p>
            <a:pPr eaLnBrk="1" hangingPunct="1"/>
            <a:r>
              <a:rPr lang="en-US" altLang="en-US" dirty="0" smtClean="0"/>
              <a:t>No alcohol incidents</a:t>
            </a:r>
          </a:p>
          <a:p>
            <a:pPr eaLnBrk="1" hangingPunct="1"/>
            <a:r>
              <a:rPr lang="en-US" altLang="en-US" dirty="0" smtClean="0"/>
              <a:t>Poor judgment – no NJPs</a:t>
            </a:r>
          </a:p>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73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87C428A-882D-4B2A-965D-D0EC027B54AD}" type="slidenum">
              <a:rPr lang="en-US" altLang="en-US" smtClean="0"/>
              <a:pPr>
                <a:spcBef>
                  <a:spcPct val="0"/>
                </a:spcBef>
              </a:pPr>
              <a:t>29</a:t>
            </a:fld>
            <a:endParaRPr lang="en-US" altLang="en-US" smtClean="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Once in the program – you must maintain all eligibility requirements.</a:t>
            </a:r>
          </a:p>
          <a:p>
            <a:pPr eaLnBrk="1" hangingPunct="1"/>
            <a:r>
              <a:rPr lang="en-US" altLang="en-US" smtClean="0"/>
              <a:t>GOOD LOW – PFA</a:t>
            </a:r>
          </a:p>
          <a:p>
            <a:pPr eaLnBrk="1" hangingPunct="1"/>
            <a:r>
              <a:rPr lang="en-US" altLang="en-US" smtClean="0"/>
              <a:t>2.5 GPA</a:t>
            </a:r>
          </a:p>
          <a:p>
            <a:pPr eaLnBrk="1" hangingPunct="1"/>
            <a:r>
              <a:rPr lang="en-US" altLang="en-US" smtClean="0"/>
              <a:t>2.0 in Calculus and Physics (each semester)</a:t>
            </a:r>
          </a:p>
          <a:p>
            <a:pPr eaLnBrk="1" hangingPunct="1"/>
            <a:r>
              <a:rPr lang="en-US" altLang="en-US" smtClean="0"/>
              <a:t>No alcohol incidents</a:t>
            </a:r>
          </a:p>
          <a:p>
            <a:pPr eaLnBrk="1" hangingPunct="1"/>
            <a:r>
              <a:rPr lang="en-US" altLang="en-US" smtClean="0"/>
              <a:t>Poor judgment – no NJPs</a:t>
            </a:r>
          </a:p>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75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FFF663-D991-47D3-8DC9-7D04660E9F47}" type="slidenum">
              <a:rPr lang="en-US" altLang="en-US" smtClean="0"/>
              <a:pPr>
                <a:spcBef>
                  <a:spcPct val="0"/>
                </a:spcBef>
              </a:pPr>
              <a:t>30</a:t>
            </a:fld>
            <a:endParaRPr lang="en-US" altLang="en-US" smtClean="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FILENAME:</a:t>
            </a:r>
            <a:endParaRPr lang="en-US"/>
          </a:p>
        </p:txBody>
      </p:sp>
      <p:sp>
        <p:nvSpPr>
          <p:cNvPr id="5" name="Slide Number Placeholder 4"/>
          <p:cNvSpPr>
            <a:spLocks noGrp="1"/>
          </p:cNvSpPr>
          <p:nvPr>
            <p:ph type="sldNum" sz="quarter" idx="11"/>
          </p:nvPr>
        </p:nvSpPr>
        <p:spPr/>
        <p:txBody>
          <a:bodyPr/>
          <a:lstStyle/>
          <a:p>
            <a:pPr>
              <a:defRPr/>
            </a:pPr>
            <a:fld id="{7D3D4E22-E253-4644-843B-3CEA8E139D54}" type="slidenum">
              <a:rPr lang="en-US" altLang="en-US" smtClean="0"/>
              <a:pPr>
                <a:defRPr/>
              </a:pPr>
              <a:t>4</a:t>
            </a:fld>
            <a:endParaRPr lang="en-US" altLang="en-US"/>
          </a:p>
        </p:txBody>
      </p:sp>
    </p:spTree>
    <p:extLst>
      <p:ext uri="{BB962C8B-B14F-4D97-AF65-F5344CB8AC3E}">
        <p14:creationId xmlns:p14="http://schemas.microsoft.com/office/powerpoint/2010/main" val="107607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C91435-3D13-48BB-B537-0A9272958C20}" type="slidenum">
              <a:rPr lang="en-US" altLang="en-US" smtClean="0"/>
              <a:pPr>
                <a:spcBef>
                  <a:spcPct val="0"/>
                </a:spcBef>
              </a:pPr>
              <a:t>5</a:t>
            </a:fld>
            <a:endParaRPr lang="en-US" altLang="en-US" smtClean="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CB9044-4273-42D3-9638-CCFB32700E14}" type="slidenum">
              <a:rPr lang="en-US" altLang="en-US" smtClean="0"/>
              <a:pPr>
                <a:spcBef>
                  <a:spcPct val="0"/>
                </a:spcBef>
              </a:pPr>
              <a:t>6</a:t>
            </a:fld>
            <a:endParaRPr lang="en-US" altLang="en-US" smtClean="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75F0BA-4179-41EC-B74E-9D7986C34A3A}" type="slidenum">
              <a:rPr lang="en-US" altLang="en-US" smtClean="0"/>
              <a:pPr>
                <a:spcBef>
                  <a:spcPct val="0"/>
                </a:spcBef>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F8E77E-7FD1-4739-BA58-FE24849FF9C4}" type="slidenum">
              <a:rPr lang="en-US" altLang="en-US" smtClean="0"/>
              <a:pPr>
                <a:spcBef>
                  <a:spcPct val="0"/>
                </a:spcBef>
              </a:pPr>
              <a:t>8</a:t>
            </a:fld>
            <a:endParaRPr lang="en-US" altLang="en-US" smtClean="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DD2406-5C0E-44DC-8B71-90C9E39F4101}" type="slidenum">
              <a:rPr lang="en-US" altLang="en-US" smtClean="0"/>
              <a:pPr>
                <a:spcBef>
                  <a:spcPct val="0"/>
                </a:spcBef>
              </a:pPr>
              <a:t>9</a:t>
            </a:fld>
            <a:endParaRPr lang="en-US" altLang="en-US" smtClean="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702626-3497-4A10-88DC-A5A7665FCE79}" type="slidenum">
              <a:rPr lang="en-US" altLang="en-US" smtClean="0"/>
              <a:pPr>
                <a:spcBef>
                  <a:spcPct val="0"/>
                </a:spcBef>
              </a:pPr>
              <a:t>10</a:t>
            </a:fld>
            <a:endParaRPr lang="en-US" altLang="en-US" smtClean="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11"/>
          <p:cNvSpPr txBox="1">
            <a:spLocks noChangeArrowheads="1"/>
          </p:cNvSpPr>
          <p:nvPr userDrawn="1"/>
        </p:nvSpPr>
        <p:spPr bwMode="auto">
          <a:xfrm>
            <a:off x="593725" y="574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eaLnBrk="1" hangingPunct="1">
              <a:defRPr/>
            </a:pPr>
            <a:endParaRPr lang="en-US" sz="2400" dirty="0" smtClean="0">
              <a:solidFill>
                <a:schemeClr val="tx1"/>
              </a:solidFill>
            </a:endParaRPr>
          </a:p>
        </p:txBody>
      </p:sp>
      <p:sp>
        <p:nvSpPr>
          <p:cNvPr id="3" name="Rectangle 2"/>
          <p:cNvSpPr>
            <a:spLocks noChangeArrowheads="1"/>
          </p:cNvSpPr>
          <p:nvPr userDrawn="1"/>
        </p:nvSpPr>
        <p:spPr bwMode="auto">
          <a:xfrm>
            <a:off x="609600" y="381000"/>
            <a:ext cx="7772400" cy="838200"/>
          </a:xfrm>
          <a:prstGeom prst="rect">
            <a:avLst/>
          </a:prstGeom>
          <a:solidFill>
            <a:srgbClr val="FFFFFF"/>
          </a:solidFill>
          <a:ln w="9525">
            <a:solidFill>
              <a:srgbClr val="000000"/>
            </a:solidFill>
            <a:miter lim="800000"/>
            <a:headEnd/>
            <a:tailEnd/>
          </a:ln>
        </p:spPr>
        <p:txBody>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algn="ctr" eaLnBrk="1" hangingPunct="1">
              <a:defRPr/>
            </a:pPr>
            <a:r>
              <a:rPr lang="en-US" altLang="en-US" sz="4400" dirty="0" smtClean="0"/>
              <a:t>TITLE OF BRIEF</a:t>
            </a:r>
          </a:p>
        </p:txBody>
      </p:sp>
      <p:sp>
        <p:nvSpPr>
          <p:cNvPr id="4" name="Text Box 13"/>
          <p:cNvSpPr txBox="1">
            <a:spLocks noChangeArrowheads="1"/>
          </p:cNvSpPr>
          <p:nvPr userDrawn="1"/>
        </p:nvSpPr>
        <p:spPr bwMode="auto">
          <a:xfrm>
            <a:off x="1295400" y="3048000"/>
            <a:ext cx="6688138"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algn="ctr" eaLnBrk="1" hangingPunct="1">
              <a:defRPr/>
            </a:pPr>
            <a:r>
              <a:rPr lang="en-US" sz="2800" dirty="0" smtClean="0"/>
              <a:t>BRIEF TARGET AUDIENCE</a:t>
            </a:r>
          </a:p>
          <a:p>
            <a:pPr algn="ctr" eaLnBrk="1" hangingPunct="1">
              <a:defRPr/>
            </a:pPr>
            <a:endParaRPr lang="en-US" sz="2400" dirty="0" smtClean="0"/>
          </a:p>
          <a:p>
            <a:pPr algn="ctr" eaLnBrk="1" hangingPunct="1">
              <a:defRPr/>
            </a:pPr>
            <a:r>
              <a:rPr lang="en-US" sz="2800" dirty="0" smtClean="0"/>
              <a:t>Date of Brief</a:t>
            </a:r>
          </a:p>
          <a:p>
            <a:pPr algn="ctr" eaLnBrk="1" hangingPunct="1">
              <a:defRPr/>
            </a:pPr>
            <a:endParaRPr lang="en-US" sz="2800" dirty="0" smtClean="0"/>
          </a:p>
        </p:txBody>
      </p:sp>
      <p:graphicFrame>
        <p:nvGraphicFramePr>
          <p:cNvPr id="5" name="Object 14">
            <a:hlinkClick r:id="" action="ppaction://ole?verb=0"/>
          </p:cNvPr>
          <p:cNvGraphicFramePr>
            <a:graphicFrameLocks/>
          </p:cNvGraphicFramePr>
          <p:nvPr userDrawn="1"/>
        </p:nvGraphicFramePr>
        <p:xfrm>
          <a:off x="123825" y="122238"/>
          <a:ext cx="1171575" cy="1096962"/>
        </p:xfrm>
        <a:graphic>
          <a:graphicData uri="http://schemas.openxmlformats.org/presentationml/2006/ole">
            <mc:AlternateContent xmlns:mc="http://schemas.openxmlformats.org/markup-compatibility/2006">
              <mc:Choice xmlns:v="urn:schemas-microsoft-com:vml" Requires="v">
                <p:oleObj spid="_x0000_s91189" r:id="rId3" imgW="919154" imgH="919154" progId="">
                  <p:embed/>
                </p:oleObj>
              </mc:Choice>
              <mc:Fallback>
                <p:oleObj r:id="rId3" imgW="919154" imgH="919154" progId="">
                  <p:embed/>
                  <p:pic>
                    <p:nvPicPr>
                      <p:cNvPr id="2053" name="Object 14">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22238"/>
                        <a:ext cx="1171575"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8"/>
          <p:cNvSpPr txBox="1">
            <a:spLocks noChangeArrowheads="1"/>
          </p:cNvSpPr>
          <p:nvPr userDrawn="1"/>
        </p:nvSpPr>
        <p:spPr bwMode="auto">
          <a:xfrm>
            <a:off x="1447800" y="6248400"/>
            <a:ext cx="1446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eaLnBrk="1" hangingPunct="1">
              <a:defRPr/>
            </a:pPr>
            <a:r>
              <a:rPr lang="en-US" sz="1400" dirty="0" smtClean="0"/>
              <a:t>UNCLASSIFIED</a:t>
            </a:r>
          </a:p>
        </p:txBody>
      </p:sp>
      <p:sp>
        <p:nvSpPr>
          <p:cNvPr id="7" name="Rectangle 16"/>
          <p:cNvSpPr>
            <a:spLocks noGrp="1" noChangeArrowheads="1"/>
          </p:cNvSpPr>
          <p:nvPr>
            <p:ph type="dt" sz="half" idx="10"/>
          </p:nvPr>
        </p:nvSpPr>
        <p:spPr>
          <a:xfrm>
            <a:off x="685800" y="6248400"/>
            <a:ext cx="762000" cy="457200"/>
          </a:xfrm>
          <a:prstGeom prst="rect">
            <a:avLst/>
          </a:prstGeom>
        </p:spPr>
        <p:txBody>
          <a:bodyPr/>
          <a:lstStyle>
            <a:lvl1pPr>
              <a:defRPr/>
            </a:lvl1pPr>
          </a:lstStyle>
          <a:p>
            <a:pPr>
              <a:defRPr/>
            </a:pPr>
            <a:endParaRPr lang="en-US" dirty="0"/>
          </a:p>
        </p:txBody>
      </p:sp>
      <p:sp>
        <p:nvSpPr>
          <p:cNvPr id="8" name="Rectangle 17"/>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C7821050-ED1B-43B5-878E-5AB36FAA1988}" type="slidenum">
              <a:rPr lang="en-US" altLang="en-US" smtClean="0"/>
              <a:pPr>
                <a:defRPr/>
              </a:pPr>
              <a:t>‹#›</a:t>
            </a:fld>
            <a:r>
              <a:rPr lang="en-US" altLang="en-US" dirty="0" smtClean="0"/>
              <a:t>               </a:t>
            </a:r>
            <a:endParaRPr lang="en-US" altLang="en-US" dirty="0"/>
          </a:p>
        </p:txBody>
      </p:sp>
      <p:pic>
        <p:nvPicPr>
          <p:cNvPr id="9"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62097" y="6301581"/>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86487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8763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92422CE-A7A0-427C-AF44-6CEC425AFB9A}" type="slidenum">
              <a:rPr lang="en-US" altLang="en-US"/>
              <a:pPr>
                <a:defRPr/>
              </a:pPr>
              <a:t>‹#›</a:t>
            </a:fld>
            <a:endParaRPr lang="en-US" altLang="en-US"/>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943006"/>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076450" cy="60499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76950" cy="6049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43FB3474-5E5B-4BEF-B619-0B0C8AF19E23}" type="slidenum">
              <a:rPr lang="en-US" altLang="en-US"/>
              <a:pPr>
                <a:defRPr/>
              </a:pPr>
              <a:t>‹#›</a:t>
            </a:fld>
            <a:endParaRPr lang="en-US" altLang="en-US"/>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02065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9BA5453C-336F-4CD6-B6AB-68EFD0B80AA0}"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856" y="433436"/>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155717"/>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539510" y="1009506"/>
            <a:ext cx="8229600" cy="4525963"/>
          </a:xfrm>
          <a:prstGeom prst="rect">
            <a:avLst/>
          </a:prstGeom>
        </p:spPr>
        <p:txBody>
          <a:bodyPr/>
          <a:lstStyle/>
          <a:p>
            <a:pPr lvl="0"/>
            <a:endParaRPr lang="en-US" noProof="0" dirty="0" smtClean="0"/>
          </a:p>
        </p:txBody>
      </p:sp>
      <p:sp>
        <p:nvSpPr>
          <p:cNvPr id="6" name="Title 5"/>
          <p:cNvSpPr>
            <a:spLocks noGrp="1"/>
          </p:cNvSpPr>
          <p:nvPr>
            <p:ph type="title"/>
          </p:nvPr>
        </p:nvSpPr>
        <p:spPr>
          <a:xfrm>
            <a:off x="990600" y="76200"/>
            <a:ext cx="7772400" cy="587664"/>
          </a:xfrm>
          <a:prstGeom prst="rect">
            <a:avLst/>
          </a:prstGeom>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xfrm>
            <a:off x="827088" y="6251575"/>
            <a:ext cx="2074862" cy="338138"/>
          </a:xfrm>
          <a:prstGeom prst="rect">
            <a:avLst/>
          </a:prstGeom>
        </p:spPr>
        <p:txBody>
          <a:bodyPr/>
          <a:lstStyle>
            <a:lvl1pPr>
              <a:defRPr sz="1000" baseline="0"/>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sz="1000"/>
            </a:lvl1pPr>
          </a:lstStyle>
          <a:p>
            <a:pPr>
              <a:defRPr/>
            </a:pPr>
            <a:fld id="{867D4D9D-DE94-4F08-A5AB-F77886443269}"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54847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endParaRPr lang="en-US" dirty="0"/>
          </a:p>
        </p:txBody>
      </p:sp>
      <p:sp>
        <p:nvSpPr>
          <p:cNvPr id="5" name="Rectangle 5"/>
          <p:cNvSpPr>
            <a:spLocks noGrp="1" noChangeArrowheads="1"/>
          </p:cNvSpPr>
          <p:nvPr>
            <p:ph type="sldNum" sz="quarter" idx="11"/>
          </p:nvPr>
        </p:nvSpPr>
        <p:spPr>
          <a:xfrm>
            <a:off x="8316913" y="6251575"/>
            <a:ext cx="406400" cy="347663"/>
          </a:xfrm>
          <a:prstGeom prst="rect">
            <a:avLst/>
          </a:prstGeom>
        </p:spPr>
        <p:txBody>
          <a:bodyPr/>
          <a:lstStyle>
            <a:lvl1pPr>
              <a:defRPr/>
            </a:lvl1pPr>
          </a:lstStyle>
          <a:p>
            <a:pPr>
              <a:defRPr/>
            </a:pPr>
            <a:r>
              <a:rPr lang="en-US" altLang="en-US" dirty="0" smtClean="0"/>
              <a:t>                      </a:t>
            </a:r>
            <a:endParaRPr lang="en-US" altLang="en-US" dirty="0"/>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2256" y="260614"/>
            <a:ext cx="728110" cy="7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33467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8777311" y="6539778"/>
            <a:ext cx="265473" cy="318222"/>
          </a:xfrm>
          <a:prstGeom prst="rect">
            <a:avLst/>
          </a:prstGeom>
        </p:spPr>
        <p:txBody>
          <a:bodyPr/>
          <a:lstStyle>
            <a:lvl1pPr>
              <a:defRPr/>
            </a:lvl1pPr>
          </a:lstStyle>
          <a:p>
            <a:pPr>
              <a:defRPr/>
            </a:pPr>
            <a:r>
              <a:rPr lang="en-US" altLang="en-US" dirty="0" smtClean="0"/>
              <a:t>1</a:t>
            </a:r>
            <a:endParaRPr lang="en-US" altLang="en-US" dirty="0"/>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7167" y="375829"/>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2256" y="260614"/>
            <a:ext cx="728110" cy="7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629176"/>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6" name="Slide Number Placeholder 12"/>
          <p:cNvSpPr>
            <a:spLocks noGrp="1" noChangeArrowheads="1"/>
          </p:cNvSpPr>
          <p:nvPr>
            <p:ph type="sldNum" sz="quarter" idx="11"/>
          </p:nvPr>
        </p:nvSpPr>
        <p:spPr>
          <a:xfrm>
            <a:off x="7855599" y="6248400"/>
            <a:ext cx="602601" cy="457200"/>
          </a:xfrm>
          <a:prstGeom prst="rect">
            <a:avLst/>
          </a:prstGeom>
        </p:spPr>
        <p:txBody>
          <a:bodyPr/>
          <a:lstStyle>
            <a:lvl1pPr>
              <a:defRPr/>
            </a:lvl1pPr>
          </a:lstStyle>
          <a:p>
            <a:pPr>
              <a:defRPr/>
            </a:pPr>
            <a:r>
              <a:rPr lang="en-US" altLang="en-US" dirty="0" smtClean="0"/>
              <a:t>                      </a:t>
            </a:r>
            <a:endParaRPr lang="en-US" altLang="en-US" dirty="0"/>
          </a:p>
        </p:txBody>
      </p:sp>
      <p:pic>
        <p:nvPicPr>
          <p:cNvPr id="10"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868" y="144643"/>
            <a:ext cx="728110" cy="7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4142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F8F74FD-E0E3-4D5C-8F5E-D4701FEF2A9C}" type="slidenum">
              <a:rPr lang="en-US" altLang="en-US"/>
              <a:pPr>
                <a:defRPr/>
              </a:pPr>
              <a:t>‹#›</a:t>
            </a:fld>
            <a:endParaRPr lang="en-US" altLang="en-US"/>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475" y="451956"/>
            <a:ext cx="518463" cy="55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99162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8763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4"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4A26F9B-0573-42EA-90A2-18C139D16194}" type="slidenum">
              <a:rPr lang="en-US" altLang="en-US"/>
              <a:pPr>
                <a:defRPr/>
              </a:pPr>
              <a:t>‹#›</a:t>
            </a:fld>
            <a:endParaRPr lang="en-US" altLang="en-US"/>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475" y="207565"/>
            <a:ext cx="566304"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77176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84BC8746-1B43-41D8-BC2D-D9F632CDE618}" type="slidenum">
              <a:rPr lang="en-US" altLang="en-US"/>
              <a:pPr>
                <a:defRPr/>
              </a:pPr>
              <a:t>‹#›</a:t>
            </a:fld>
            <a:endParaRPr lang="en-US" altLang="en-US"/>
          </a:p>
        </p:txBody>
      </p:sp>
    </p:spTree>
    <p:extLst>
      <p:ext uri="{BB962C8B-B14F-4D97-AF65-F5344CB8AC3E}">
        <p14:creationId xmlns:p14="http://schemas.microsoft.com/office/powerpoint/2010/main" val="265381881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6" name="Slide Number Placeholder 12"/>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739914E-C715-453C-853A-98CDDADA4A9F}"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22294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6" name="Slide Number Placeholder 12"/>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B4E3E2BF-71D0-4A5B-8A70-B7A086562DF4}"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37505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1"/>
          <p:cNvSpPr txBox="1">
            <a:spLocks/>
          </p:cNvSpPr>
          <p:nvPr userDrawn="1"/>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a:endParaRPr lang="en-US" altLang="en-US" sz="4000" b="1">
              <a:solidFill>
                <a:srgbClr val="002060"/>
              </a:solidFill>
              <a:latin typeface="Arial" panose="020B0604020202020204" pitchFamily="34" charset="0"/>
              <a:cs typeface="Arial" panose="020B0604020202020204" pitchFamily="34" charset="0"/>
            </a:endParaRPr>
          </a:p>
        </p:txBody>
      </p:sp>
      <p:grpSp>
        <p:nvGrpSpPr>
          <p:cNvPr id="1027" name="Group 8"/>
          <p:cNvGrpSpPr>
            <a:grpSpLocks/>
          </p:cNvGrpSpPr>
          <p:nvPr userDrawn="1"/>
        </p:nvGrpSpPr>
        <p:grpSpPr bwMode="auto">
          <a:xfrm>
            <a:off x="228600" y="1122363"/>
            <a:ext cx="8686800" cy="76200"/>
            <a:chOff x="228600" y="1173163"/>
            <a:chExt cx="8686800" cy="76200"/>
          </a:xfrm>
        </p:grpSpPr>
        <p:sp>
          <p:nvSpPr>
            <p:cNvPr id="10" name="Line 7"/>
            <p:cNvSpPr>
              <a:spLocks noChangeShapeType="1"/>
            </p:cNvSpPr>
            <p:nvPr/>
          </p:nvSpPr>
          <p:spPr bwMode="auto">
            <a:xfrm>
              <a:off x="228600" y="1148872"/>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035" name="Line 8"/>
            <p:cNvSpPr>
              <a:spLocks noChangeShapeType="1"/>
            </p:cNvSpPr>
            <p:nvPr/>
          </p:nvSpPr>
          <p:spPr bwMode="auto">
            <a:xfrm>
              <a:off x="228600" y="1249363"/>
              <a:ext cx="8686800" cy="0"/>
            </a:xfrm>
            <a:prstGeom prst="line">
              <a:avLst/>
            </a:prstGeom>
            <a:noFill/>
            <a:ln w="34925">
              <a:solidFill>
                <a:srgbClr val="B982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 name="Line 7"/>
          <p:cNvSpPr>
            <a:spLocks noChangeShapeType="1"/>
          </p:cNvSpPr>
          <p:nvPr userDrawn="1"/>
        </p:nvSpPr>
        <p:spPr bwMode="auto">
          <a:xfrm>
            <a:off x="228600" y="660241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031" name="TextBox 3"/>
          <p:cNvSpPr txBox="1">
            <a:spLocks noChangeArrowheads="1"/>
          </p:cNvSpPr>
          <p:nvPr userDrawn="1"/>
        </p:nvSpPr>
        <p:spPr bwMode="auto">
          <a:xfrm>
            <a:off x="136525" y="6597650"/>
            <a:ext cx="1231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r>
              <a:rPr lang="en-US" altLang="en-US" sz="1100" b="1">
                <a:solidFill>
                  <a:srgbClr val="00B050"/>
                </a:solidFill>
                <a:latin typeface="Arial" panose="020B0604020202020204" pitchFamily="34" charset="0"/>
                <a:cs typeface="Arial" panose="020B0604020202020204" pitchFamily="34" charset="0"/>
              </a:rPr>
              <a:t>UNCLASSIFIED</a:t>
            </a:r>
          </a:p>
        </p:txBody>
      </p:sp>
    </p:spTree>
  </p:cSld>
  <p:clrMap bg1="dk2" tx1="lt1" bg2="dk1" tx2="lt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289" r:id="rId7"/>
    <p:sldLayoutId id="2147485290" r:id="rId8"/>
    <p:sldLayoutId id="2147485291" r:id="rId9"/>
    <p:sldLayoutId id="2147485292" r:id="rId10"/>
    <p:sldLayoutId id="2147485293" r:id="rId11"/>
    <p:sldLayoutId id="2147485294" r:id="rId12"/>
    <p:sldLayoutId id="2147485295" r:id="rId1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200">
          <a:solidFill>
            <a:srgbClr val="FFCC00"/>
          </a:solidFill>
          <a:latin typeface="+mj-lt"/>
          <a:ea typeface="+mj-ea"/>
          <a:cs typeface="+mj-cs"/>
        </a:defRPr>
      </a:lvl1pPr>
      <a:lvl2pPr algn="ctr" rtl="0" eaLnBrk="0" fontAlgn="base" hangingPunct="0">
        <a:spcBef>
          <a:spcPct val="0"/>
        </a:spcBef>
        <a:spcAft>
          <a:spcPct val="0"/>
        </a:spcAft>
        <a:defRPr sz="3200">
          <a:solidFill>
            <a:srgbClr val="FFCC00"/>
          </a:solidFill>
          <a:latin typeface="Times New Roman" pitchFamily="18" charset="0"/>
        </a:defRPr>
      </a:lvl2pPr>
      <a:lvl3pPr algn="ctr" rtl="0" eaLnBrk="0" fontAlgn="base" hangingPunct="0">
        <a:spcBef>
          <a:spcPct val="0"/>
        </a:spcBef>
        <a:spcAft>
          <a:spcPct val="0"/>
        </a:spcAft>
        <a:defRPr sz="3200">
          <a:solidFill>
            <a:srgbClr val="FFCC00"/>
          </a:solidFill>
          <a:latin typeface="Times New Roman" pitchFamily="18" charset="0"/>
        </a:defRPr>
      </a:lvl3pPr>
      <a:lvl4pPr algn="ctr" rtl="0" eaLnBrk="0" fontAlgn="base" hangingPunct="0">
        <a:spcBef>
          <a:spcPct val="0"/>
        </a:spcBef>
        <a:spcAft>
          <a:spcPct val="0"/>
        </a:spcAft>
        <a:defRPr sz="3200">
          <a:solidFill>
            <a:srgbClr val="FFCC00"/>
          </a:solidFill>
          <a:latin typeface="Times New Roman" pitchFamily="18" charset="0"/>
        </a:defRPr>
      </a:lvl4pPr>
      <a:lvl5pPr algn="ctr" rtl="0" eaLnBrk="0" fontAlgn="base" hangingPunct="0">
        <a:spcBef>
          <a:spcPct val="0"/>
        </a:spcBef>
        <a:spcAft>
          <a:spcPct val="0"/>
        </a:spcAft>
        <a:defRPr sz="3200">
          <a:solidFill>
            <a:srgbClr val="FFCC00"/>
          </a:solidFill>
          <a:latin typeface="Times New Roman" pitchFamily="18" charset="0"/>
        </a:defRPr>
      </a:lvl5pPr>
      <a:lvl6pPr marL="457200" algn="ctr" rtl="0" fontAlgn="base">
        <a:spcBef>
          <a:spcPct val="0"/>
        </a:spcBef>
        <a:spcAft>
          <a:spcPct val="0"/>
        </a:spcAft>
        <a:defRPr sz="3200">
          <a:solidFill>
            <a:srgbClr val="FFCC00"/>
          </a:solidFill>
          <a:latin typeface="Times New Roman" pitchFamily="18" charset="0"/>
        </a:defRPr>
      </a:lvl6pPr>
      <a:lvl7pPr marL="914400" algn="ctr" rtl="0" fontAlgn="base">
        <a:spcBef>
          <a:spcPct val="0"/>
        </a:spcBef>
        <a:spcAft>
          <a:spcPct val="0"/>
        </a:spcAft>
        <a:defRPr sz="3200">
          <a:solidFill>
            <a:srgbClr val="FFCC00"/>
          </a:solidFill>
          <a:latin typeface="Times New Roman" pitchFamily="18" charset="0"/>
        </a:defRPr>
      </a:lvl7pPr>
      <a:lvl8pPr marL="1371600" algn="ctr" rtl="0" fontAlgn="base">
        <a:spcBef>
          <a:spcPct val="0"/>
        </a:spcBef>
        <a:spcAft>
          <a:spcPct val="0"/>
        </a:spcAft>
        <a:defRPr sz="3200">
          <a:solidFill>
            <a:srgbClr val="FFCC00"/>
          </a:solidFill>
          <a:latin typeface="Times New Roman" pitchFamily="18" charset="0"/>
        </a:defRPr>
      </a:lvl8pPr>
      <a:lvl9pPr marL="1828800" algn="ctr" rtl="0" fontAlgn="base">
        <a:spcBef>
          <a:spcPct val="0"/>
        </a:spcBef>
        <a:spcAft>
          <a:spcPct val="0"/>
        </a:spcAft>
        <a:defRPr sz="3200">
          <a:solidFill>
            <a:srgbClr val="FFCC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6.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etc.navy.mil/Commands/Naval-Service-Training-Command/STA-21/STA-21-progra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12725" y="803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sz="2400">
              <a:solidFill>
                <a:schemeClr val="tx1"/>
              </a:solidFill>
            </a:endParaRPr>
          </a:p>
        </p:txBody>
      </p:sp>
      <p:sp>
        <p:nvSpPr>
          <p:cNvPr id="17412" name="Text Box 8"/>
          <p:cNvSpPr txBox="1">
            <a:spLocks noChangeArrowheads="1"/>
          </p:cNvSpPr>
          <p:nvPr/>
        </p:nvSpPr>
        <p:spPr bwMode="auto">
          <a:xfrm>
            <a:off x="593725" y="6019800"/>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sz="1400">
              <a:solidFill>
                <a:schemeClr val="tx1"/>
              </a:solidFill>
            </a:endParaRPr>
          </a:p>
        </p:txBody>
      </p:sp>
      <p:sp>
        <p:nvSpPr>
          <p:cNvPr id="17413" name="Text Box 9"/>
          <p:cNvSpPr txBox="1">
            <a:spLocks noChangeArrowheads="1"/>
          </p:cNvSpPr>
          <p:nvPr/>
        </p:nvSpPr>
        <p:spPr bwMode="auto">
          <a:xfrm>
            <a:off x="1263650" y="1108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sz="2400">
              <a:solidFill>
                <a:schemeClr val="tx1"/>
              </a:solidFill>
            </a:endParaRPr>
          </a:p>
        </p:txBody>
      </p:sp>
      <p:sp>
        <p:nvSpPr>
          <p:cNvPr id="7175" name="Rectangle 13"/>
          <p:cNvSpPr>
            <a:spLocks noGrp="1" noChangeArrowheads="1"/>
          </p:cNvSpPr>
          <p:nvPr>
            <p:ph type="title" idx="4294967295"/>
          </p:nvPr>
        </p:nvSpPr>
        <p:spPr>
          <a:xfrm>
            <a:off x="-497416" y="345955"/>
            <a:ext cx="9563100" cy="1066800"/>
          </a:xfrm>
          <a:prstGeom prst="rect">
            <a:avLst/>
          </a:prstGeom>
        </p:spPr>
        <p:txBody>
          <a:bodyPr/>
          <a:lstStyle/>
          <a:p>
            <a:pPr algn="r" eaLnBrk="1" hangingPunct="1">
              <a:defRPr/>
            </a:pPr>
            <a:r>
              <a:rPr lang="en-US" altLang="en-US" b="1" dirty="0" smtClean="0">
                <a:solidFill>
                  <a:schemeClr val="bg1">
                    <a:lumMod val="50000"/>
                  </a:schemeClr>
                </a:solidFill>
                <a:latin typeface="Arial" panose="020B0604020202020204" pitchFamily="34" charset="0"/>
                <a:cs typeface="Arial" panose="020B0604020202020204" pitchFamily="34" charset="0"/>
              </a:rPr>
              <a:t> FY26  Seaman to Admiral-21 (STA-21)</a:t>
            </a:r>
          </a:p>
        </p:txBody>
      </p:sp>
      <p:sp>
        <p:nvSpPr>
          <p:cNvPr id="17415" name="Text Box 15"/>
          <p:cNvSpPr txBox="1">
            <a:spLocks noChangeArrowheads="1"/>
          </p:cNvSpPr>
          <p:nvPr/>
        </p:nvSpPr>
        <p:spPr bwMode="auto">
          <a:xfrm>
            <a:off x="1463675" y="1472866"/>
            <a:ext cx="6002338"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Mr. David Burmeister</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Head, Selection and Placement</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NROTC/STA-21 </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Comm: (</a:t>
            </a:r>
            <a:r>
              <a:rPr lang="en-US" altLang="en-US" b="1" dirty="0" smtClean="0">
                <a:solidFill>
                  <a:schemeClr val="tx2"/>
                </a:solidFill>
                <a:latin typeface="Arial" panose="020B0604020202020204" pitchFamily="34" charset="0"/>
                <a:cs typeface="Arial" panose="020B0604020202020204" pitchFamily="34" charset="0"/>
              </a:rPr>
              <a:t>847)688-5454x119 </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DSN: </a:t>
            </a:r>
            <a:r>
              <a:rPr lang="en-US" altLang="en-US" b="1" dirty="0" smtClean="0">
                <a:solidFill>
                  <a:schemeClr val="tx2"/>
                </a:solidFill>
                <a:latin typeface="Arial" panose="020B0604020202020204" pitchFamily="34" charset="0"/>
                <a:cs typeface="Arial" panose="020B0604020202020204" pitchFamily="34" charset="0"/>
              </a:rPr>
              <a:t>792-5454x119</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Mr. Jim Branch</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STA-21 Selections </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Comm: (</a:t>
            </a:r>
            <a:r>
              <a:rPr lang="en-US" altLang="en-US" b="1" dirty="0" smtClean="0">
                <a:solidFill>
                  <a:schemeClr val="tx2"/>
                </a:solidFill>
                <a:latin typeface="Arial" panose="020B0604020202020204" pitchFamily="34" charset="0"/>
                <a:cs typeface="Arial" panose="020B0604020202020204" pitchFamily="34" charset="0"/>
              </a:rPr>
              <a:t>847)688-5454x242 </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DSN: </a:t>
            </a:r>
            <a:r>
              <a:rPr lang="en-US" altLang="en-US" b="1" dirty="0" smtClean="0">
                <a:solidFill>
                  <a:schemeClr val="tx2"/>
                </a:solidFill>
                <a:latin typeface="Arial" panose="020B0604020202020204" pitchFamily="34" charset="0"/>
                <a:cs typeface="Arial" panose="020B0604020202020204" pitchFamily="34" charset="0"/>
              </a:rPr>
              <a:t>792-5454x242</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smtClean="0">
                <a:solidFill>
                  <a:schemeClr val="tx2"/>
                </a:solidFill>
                <a:latin typeface="Arial" panose="020B0604020202020204" pitchFamily="34" charset="0"/>
                <a:cs typeface="Arial" panose="020B0604020202020204" pitchFamily="34" charset="0"/>
              </a:rPr>
              <a:t>Ms. </a:t>
            </a:r>
            <a:r>
              <a:rPr lang="en-US" altLang="en-US" b="1" smtClean="0">
                <a:solidFill>
                  <a:schemeClr val="tx2"/>
                </a:solidFill>
                <a:latin typeface="Arial" panose="020B0604020202020204" pitchFamily="34" charset="0"/>
                <a:cs typeface="Arial" panose="020B0604020202020204" pitchFamily="34" charset="0"/>
              </a:rPr>
              <a:t>Twana Williams</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STA-21 Selections</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Comm: (847) </a:t>
            </a:r>
            <a:r>
              <a:rPr lang="en-US" altLang="en-US" b="1" dirty="0" smtClean="0">
                <a:solidFill>
                  <a:schemeClr val="tx2"/>
                </a:solidFill>
                <a:latin typeface="Arial" panose="020B0604020202020204" pitchFamily="34" charset="0"/>
                <a:cs typeface="Arial" panose="020B0604020202020204" pitchFamily="34" charset="0"/>
              </a:rPr>
              <a:t>688-5454x243</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DSN: </a:t>
            </a:r>
            <a:r>
              <a:rPr lang="en-US" altLang="en-US" b="1" dirty="0" smtClean="0">
                <a:solidFill>
                  <a:schemeClr val="tx2"/>
                </a:solidFill>
                <a:latin typeface="Arial" panose="020B0604020202020204" pitchFamily="34" charset="0"/>
                <a:cs typeface="Arial" panose="020B0604020202020204" pitchFamily="34" charset="0"/>
              </a:rPr>
              <a:t>792-5454x243 </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Email: </a:t>
            </a:r>
            <a:r>
              <a:rPr lang="en-US" altLang="en-US" b="1" dirty="0" smtClean="0">
                <a:solidFill>
                  <a:schemeClr val="tx2"/>
                </a:solidFill>
                <a:latin typeface="Arial" panose="020B0604020202020204" pitchFamily="34" charset="0"/>
                <a:cs typeface="Arial" panose="020B0604020202020204" pitchFamily="34" charset="0"/>
              </a:rPr>
              <a:t>GRLK_STA21@us.navy.mil</a:t>
            </a:r>
            <a:endParaRPr lang="en-US" altLang="en-US" b="1" dirty="0">
              <a:solidFill>
                <a:schemeClr val="tx2"/>
              </a:solidFill>
              <a:latin typeface="Arial" panose="020B0604020202020204" pitchFamily="34" charset="0"/>
              <a:cs typeface="Arial" panose="020B0604020202020204" pitchFamily="34" charset="0"/>
            </a:endParaRPr>
          </a:p>
        </p:txBody>
      </p:sp>
      <p:pic>
        <p:nvPicPr>
          <p:cNvPr id="17416" name="Picture 16" descr="us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8862" y="2174875"/>
            <a:ext cx="777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7" descr="us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777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r>
              <a:rPr lang="en-US" altLang="en-US" smtClean="0"/>
              <a:t>                      </a:t>
            </a:r>
            <a:endParaRPr lang="en-US" alt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1494" y="1265696"/>
            <a:ext cx="1405249" cy="181835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960509-N-7340V-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378" y="4121125"/>
            <a:ext cx="3832225" cy="2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a:spLocks noGrp="1" noChangeArrowheads="1"/>
          </p:cNvSpPr>
          <p:nvPr>
            <p:ph type="title" idx="4294967295"/>
          </p:nvPr>
        </p:nvSpPr>
        <p:spPr bwMode="auto">
          <a:xfrm>
            <a:off x="1177732" y="308769"/>
            <a:ext cx="77724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Nuclear Option </a:t>
            </a:r>
            <a:r>
              <a:rPr lang="en-US" altLang="en-US" b="1" i="1" dirty="0" smtClean="0">
                <a:solidFill>
                  <a:srgbClr val="002060"/>
                </a:solidFill>
                <a:latin typeface="Arial" panose="020B0604020202020204" pitchFamily="34" charset="0"/>
                <a:cs typeface="Arial" panose="020B0604020202020204" pitchFamily="34" charset="0"/>
              </a:rPr>
              <a:t>(Continued)</a:t>
            </a:r>
          </a:p>
        </p:txBody>
      </p:sp>
      <p:sp>
        <p:nvSpPr>
          <p:cNvPr id="33798" name="Rectangle 3"/>
          <p:cNvSpPr>
            <a:spLocks noGrp="1" noChangeArrowheads="1"/>
          </p:cNvSpPr>
          <p:nvPr>
            <p:ph type="body" idx="1"/>
          </p:nvPr>
        </p:nvSpPr>
        <p:spPr bwMode="auto">
          <a:xfrm>
            <a:off x="0" y="1355148"/>
            <a:ext cx="9144000" cy="313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b="1" dirty="0" smtClean="0">
                <a:solidFill>
                  <a:schemeClr val="tx2"/>
                </a:solidFill>
                <a:latin typeface="Arial" panose="020B0604020202020204" pitchFamily="34" charset="0"/>
                <a:cs typeface="Arial" panose="020B0604020202020204" pitchFamily="34" charset="0"/>
              </a:rPr>
              <a:t>Gender:  Open to both men and women.</a:t>
            </a:r>
          </a:p>
          <a:p>
            <a:r>
              <a:rPr lang="en-US" altLang="en-US" sz="2000" b="1" dirty="0" smtClean="0">
                <a:solidFill>
                  <a:schemeClr val="tx2"/>
                </a:solidFill>
                <a:latin typeface="Arial" panose="020B0604020202020204" pitchFamily="34" charset="0"/>
                <a:cs typeface="Arial" panose="020B0604020202020204" pitchFamily="34" charset="0"/>
              </a:rPr>
              <a:t>Educational Requirements:  SAT/ACT waived for Nuclear applicants.  Applicants must have finished sufficient undergraduate work to complete requirements for a baccalaureate degree in 36 months.</a:t>
            </a:r>
          </a:p>
          <a:p>
            <a:r>
              <a:rPr lang="en-US" altLang="en-US" sz="2000" b="1" dirty="0" smtClean="0">
                <a:solidFill>
                  <a:schemeClr val="tx2"/>
                </a:solidFill>
                <a:latin typeface="Arial" panose="020B0604020202020204" pitchFamily="34" charset="0"/>
                <a:cs typeface="Arial" panose="020B0604020202020204" pitchFamily="34" charset="0"/>
              </a:rPr>
              <a:t>Medical Standards:  All STA-21(N) candidates must meet the physical qualification requirements for submarines and nuclear field duty. </a:t>
            </a:r>
          </a:p>
          <a:p>
            <a:r>
              <a:rPr lang="en-US" altLang="en-US" sz="2000" b="1" dirty="0" smtClean="0">
                <a:solidFill>
                  <a:schemeClr val="tx2"/>
                </a:solidFill>
                <a:latin typeface="Arial" panose="020B0604020202020204" pitchFamily="34" charset="0"/>
                <a:cs typeface="Arial" panose="020B0604020202020204" pitchFamily="34" charset="0"/>
              </a:rPr>
              <a:t>Service Obligation:  STA-21(N) selectees incur a five-year active duty obligation upon commissioning. </a:t>
            </a:r>
          </a:p>
        </p:txBody>
      </p:sp>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10</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bwMode="auto">
          <a:xfrm>
            <a:off x="1235339"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Pilot Option</a:t>
            </a:r>
          </a:p>
        </p:txBody>
      </p:sp>
      <p:sp>
        <p:nvSpPr>
          <p:cNvPr id="35845" name="Rectangle 3"/>
          <p:cNvSpPr>
            <a:spLocks noGrp="1" noChangeArrowheads="1"/>
          </p:cNvSpPr>
          <p:nvPr>
            <p:ph type="body" idx="1"/>
          </p:nvPr>
        </p:nvSpPr>
        <p:spPr bwMode="auto">
          <a:xfrm>
            <a:off x="0" y="1296915"/>
            <a:ext cx="9144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Able to complete degree requirements and be commissioned by age 32.</a:t>
            </a:r>
          </a:p>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Achieve a score of Academic Qualification Rating/AQR(4) and Pilot Flight Aptitude Rating/PFR(5) on the Aviation Selection Test Battery/ASTB.  </a:t>
            </a:r>
          </a:p>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POC for ASTB:  (850) 452-2379 or NMOTC-ASTB@med.navy.mil</a:t>
            </a:r>
          </a:p>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pass Student Naval Aviator flight physical exam, prior to application, to ensure that applicants are fit for aviation duty.</a:t>
            </a:r>
          </a:p>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Incur an eight year active duty obligation upon date of designation as a Naval Aviator or six years from date of disenrollment from flight training unless released by the Deputy Chief of Naval Operations (Manpower and Personnel).</a:t>
            </a:r>
          </a:p>
          <a:p>
            <a:pPr eaLnBrk="1" hangingPunct="1">
              <a:lnSpc>
                <a:spcPct val="80000"/>
              </a:lnSpc>
              <a:buFontTx/>
              <a:buNone/>
            </a:pPr>
            <a:endParaRPr lang="en-US" altLang="en-US" sz="1900" b="1" dirty="0" smtClean="0">
              <a:solidFill>
                <a:schemeClr val="tx2"/>
              </a:solidFill>
              <a:latin typeface="Arial" panose="020B0604020202020204" pitchFamily="34" charset="0"/>
              <a:cs typeface="Arial" panose="020B0604020202020204" pitchFamily="34" charset="0"/>
            </a:endParaRPr>
          </a:p>
        </p:txBody>
      </p:sp>
      <p:pic>
        <p:nvPicPr>
          <p:cNvPr id="35846" name="Picture 9" descr="C:\Users\gayle.wheeler\Desktop\pilot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587" y="4523533"/>
            <a:ext cx="3359802" cy="190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11</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bwMode="auto">
          <a:xfrm>
            <a:off x="1173187"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NFO Option</a:t>
            </a:r>
          </a:p>
        </p:txBody>
      </p:sp>
      <p:sp>
        <p:nvSpPr>
          <p:cNvPr id="37893" name="Rectangle 3"/>
          <p:cNvSpPr>
            <a:spLocks noGrp="1" noChangeArrowheads="1"/>
          </p:cNvSpPr>
          <p:nvPr>
            <p:ph type="body" idx="1"/>
          </p:nvPr>
        </p:nvSpPr>
        <p:spPr bwMode="auto">
          <a:xfrm>
            <a:off x="79375" y="1371600"/>
            <a:ext cx="898525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Able to complete degree requirements and be commissioned prior to 32nd birthday.  </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Achieve a passing score of AQR(4) and FOFAR(5) on the ASTB for 1370 applicants.  Must pass Student Naval Flight Officer flight physical exam, prior to application, to ensure that applicants are fit for aviation duty. </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STA-21 NFO Option officer candidates will incur a six year active duty obligation upon date of designation as a Naval Flight Officer or six years from date of disenrollment from flight training.</a:t>
            </a:r>
          </a:p>
        </p:txBody>
      </p:sp>
      <p:pic>
        <p:nvPicPr>
          <p:cNvPr id="37894" name="Picture 7" descr="C:\Users\gayle.wheeler\Desktop\NF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397" y="4523533"/>
            <a:ext cx="3377816" cy="18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12</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SWO Option</a:t>
            </a:r>
          </a:p>
        </p:txBody>
      </p:sp>
      <p:sp>
        <p:nvSpPr>
          <p:cNvPr id="39941" name="Rectangle 3"/>
          <p:cNvSpPr>
            <a:spLocks noGrp="1" noChangeArrowheads="1"/>
          </p:cNvSpPr>
          <p:nvPr>
            <p:ph type="body" idx="1"/>
          </p:nvPr>
        </p:nvSpPr>
        <p:spPr bwMode="auto">
          <a:xfrm>
            <a:off x="366689" y="1447800"/>
            <a:ext cx="8521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Able to complete degree requirements and be commissioned prior to 35</a:t>
            </a:r>
            <a:r>
              <a:rPr lang="en-US" altLang="en-US" sz="2000" b="1" baseline="30000" dirty="0" smtClean="0">
                <a:solidFill>
                  <a:schemeClr val="tx2"/>
                </a:solidFill>
                <a:latin typeface="Arial" panose="020B0604020202020204" pitchFamily="34" charset="0"/>
                <a:cs typeface="Arial" panose="020B0604020202020204" pitchFamily="34" charset="0"/>
              </a:rPr>
              <a:t>th</a:t>
            </a:r>
            <a:r>
              <a:rPr lang="en-US" altLang="en-US" sz="2000" b="1" dirty="0" smtClean="0">
                <a:solidFill>
                  <a:schemeClr val="tx2"/>
                </a:solidFill>
                <a:latin typeface="Arial" panose="020B0604020202020204" pitchFamily="34" charset="0"/>
                <a:cs typeface="Arial" panose="020B0604020202020204" pitchFamily="34" charset="0"/>
              </a:rPr>
              <a:t> birthday. No Waiver!</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To commission, must meet medical standards in accordance with the  Medical Manual, Chapter 15.</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STA-21 SWO Option selectees will incur a five year active duty</a:t>
            </a:r>
          </a:p>
          <a:p>
            <a:pPr eaLnBrk="1" hangingPunct="1">
              <a:lnSpc>
                <a:spcPct val="90000"/>
              </a:lnSpc>
              <a:spcBef>
                <a:spcPct val="10000"/>
              </a:spcBef>
              <a:buFontTx/>
              <a:buNone/>
            </a:pPr>
            <a:r>
              <a:rPr lang="en-US" altLang="en-US" sz="2000" b="1" dirty="0" smtClean="0">
                <a:solidFill>
                  <a:schemeClr val="tx2"/>
                </a:solidFill>
                <a:latin typeface="Arial" panose="020B0604020202020204" pitchFamily="34" charset="0"/>
                <a:cs typeface="Arial" panose="020B0604020202020204" pitchFamily="34" charset="0"/>
              </a:rPr>
              <a:t>     obligation upon commissioning.</a:t>
            </a:r>
          </a:p>
        </p:txBody>
      </p:sp>
      <p:pic>
        <p:nvPicPr>
          <p:cNvPr id="39942" name="Picture 7" descr="C:\Users\gayle.wheeler\Desktop\SW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183" y="3889857"/>
            <a:ext cx="3784454" cy="23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13</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idx="4294967295"/>
          </p:nvPr>
        </p:nvSpPr>
        <p:spPr bwMode="auto">
          <a:xfrm>
            <a:off x="1235339"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CEC Option</a:t>
            </a:r>
          </a:p>
        </p:txBody>
      </p:sp>
      <p:sp>
        <p:nvSpPr>
          <p:cNvPr id="41989" name="Rectangle 3"/>
          <p:cNvSpPr>
            <a:spLocks noGrp="1" noChangeArrowheads="1"/>
          </p:cNvSpPr>
          <p:nvPr>
            <p:ph type="body" idx="1"/>
          </p:nvPr>
        </p:nvSpPr>
        <p:spPr bwMode="auto">
          <a:xfrm>
            <a:off x="136260" y="1239934"/>
            <a:ext cx="9007739" cy="48386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Able to complete degree requirements and be commissioned prior to 42nd birthday. </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Have sufficient college credits to complete ABET engineering degree or NAAB architecture degree within 36 months.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maintain a 2.7 minimum grade point average on a 4.0 scale. Preferred degrees are civil, mechanical, ocean and electrical engineering.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Open to all ratings.  Selectees must have at least four years of active duty (of which at least three years were in an other than formal training environment as of the scheduled start of Naval Science Institute (NSI) for year applying.).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Medically qualified (Same as Core Program with exception that color vision deficiency is not disqualifying). </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Incur a 5-year active duty obligation upon commissioning.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www.npc.navy.mil/Officer/BUPERS-316E/CivilEngineerCorps</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14</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60" y="5180052"/>
            <a:ext cx="2016245" cy="134172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bwMode="auto">
          <a:xfrm>
            <a:off x="1235339" y="325534"/>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SPECWAR (SEAL) Option</a:t>
            </a:r>
          </a:p>
        </p:txBody>
      </p:sp>
      <p:sp>
        <p:nvSpPr>
          <p:cNvPr id="44037" name="Rectangle 3"/>
          <p:cNvSpPr>
            <a:spLocks noGrp="1" noChangeArrowheads="1"/>
          </p:cNvSpPr>
          <p:nvPr>
            <p:ph type="body" idx="1"/>
          </p:nvPr>
        </p:nvSpPr>
        <p:spPr bwMode="auto">
          <a:xfrm>
            <a:off x="250826" y="1412875"/>
            <a:ext cx="8637588" cy="478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be at least 19 years old, able to complete degree requirements, and not have passed their 42</a:t>
            </a:r>
            <a:r>
              <a:rPr lang="en-US" altLang="en-US" sz="1900" b="1" baseline="30000" dirty="0" smtClean="0">
                <a:solidFill>
                  <a:schemeClr val="tx2"/>
                </a:solidFill>
                <a:latin typeface="Arial" panose="020B0604020202020204" pitchFamily="34" charset="0"/>
                <a:cs typeface="Arial" panose="020B0604020202020204" pitchFamily="34" charset="0"/>
              </a:rPr>
              <a:t>nd</a:t>
            </a:r>
            <a:r>
              <a:rPr lang="en-US" altLang="en-US" sz="1900" b="1" dirty="0" smtClean="0">
                <a:solidFill>
                  <a:schemeClr val="tx2"/>
                </a:solidFill>
                <a:latin typeface="Arial" panose="020B0604020202020204" pitchFamily="34" charset="0"/>
                <a:cs typeface="Arial" panose="020B0604020202020204" pitchFamily="34" charset="0"/>
              </a:rPr>
              <a:t> birthday at the time of commissioning.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pass physical qualification IAW Medical Manual, Chapter 15, including qualification for Special Operations Duty.</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Incur five-year active duty obligation upon commissioning.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Applicants must carry the O26A or O23A NEC and not have begun their LPO milestone.</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Contact SEAL OCM at </a:t>
            </a:r>
            <a:r>
              <a:rPr lang="en-US" altLang="en-US" sz="1900" b="1" u="sng" dirty="0" smtClean="0">
                <a:solidFill>
                  <a:schemeClr val="tx2"/>
                </a:solidFill>
                <a:latin typeface="Arial" panose="020B0604020202020204" pitchFamily="34" charset="0"/>
                <a:cs typeface="Arial" panose="020B0604020202020204" pitchFamily="34" charset="0"/>
              </a:rPr>
              <a:t>SEAL_OCM@navy.mil</a:t>
            </a:r>
            <a:r>
              <a:rPr lang="en-US" altLang="en-US" sz="1900" b="1" dirty="0" smtClean="0">
                <a:solidFill>
                  <a:schemeClr val="tx2"/>
                </a:solidFill>
                <a:latin typeface="Arial" panose="020B0604020202020204" pitchFamily="34" charset="0"/>
                <a:cs typeface="Arial" panose="020B0604020202020204" pitchFamily="34" charset="0"/>
              </a:rPr>
              <a:t>  for required package components.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Open to both males and females.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15</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039" y="4322113"/>
            <a:ext cx="2139511" cy="2217665"/>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bwMode="auto">
          <a:xfrm>
            <a:off x="1292946" y="249334"/>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Explosive Ordnance Disposal (EOD)</a:t>
            </a:r>
          </a:p>
        </p:txBody>
      </p:sp>
      <p:sp>
        <p:nvSpPr>
          <p:cNvPr id="20485" name="Rectangle 3"/>
          <p:cNvSpPr>
            <a:spLocks noGrp="1" noChangeArrowheads="1"/>
          </p:cNvSpPr>
          <p:nvPr>
            <p:ph type="body" idx="1"/>
          </p:nvPr>
        </p:nvSpPr>
        <p:spPr bwMode="auto">
          <a:xfrm>
            <a:off x="0" y="1355148"/>
            <a:ext cx="9144000" cy="4746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1900" b="1" dirty="0" smtClean="0">
                <a:solidFill>
                  <a:schemeClr val="tx2"/>
                </a:solidFill>
                <a:latin typeface="Arial" panose="020B0604020202020204" pitchFamily="34" charset="0"/>
                <a:cs typeface="Arial" panose="020B0604020202020204" pitchFamily="34" charset="0"/>
              </a:rPr>
              <a:t>Selectees must be at least 19 years old and must be able to complete degree requirements and be commissioned prior to 35</a:t>
            </a:r>
            <a:r>
              <a:rPr lang="en-US" altLang="en-US" sz="1900" b="1" baseline="30000" dirty="0" smtClean="0">
                <a:solidFill>
                  <a:schemeClr val="tx2"/>
                </a:solidFill>
                <a:latin typeface="Arial" panose="020B0604020202020204" pitchFamily="34" charset="0"/>
                <a:cs typeface="Arial" panose="020B0604020202020204" pitchFamily="34" charset="0"/>
              </a:rPr>
              <a:t>th</a:t>
            </a:r>
            <a:r>
              <a:rPr lang="en-US" altLang="en-US" sz="1900" b="1" dirty="0" smtClean="0">
                <a:solidFill>
                  <a:schemeClr val="tx2"/>
                </a:solidFill>
                <a:latin typeface="Arial" panose="020B0604020202020204" pitchFamily="34" charset="0"/>
                <a:cs typeface="Arial" panose="020B0604020202020204" pitchFamily="34" charset="0"/>
              </a:rPr>
              <a:t> birthday. No waivers are available for this program.</a:t>
            </a:r>
          </a:p>
          <a:p>
            <a:pPr eaLnBrk="1" hangingPunct="1">
              <a:lnSpc>
                <a:spcPct val="90000"/>
              </a:lnSpc>
              <a:spcBef>
                <a:spcPct val="10000"/>
              </a:spcBef>
              <a:defRPr/>
            </a:pPr>
            <a:r>
              <a:rPr lang="en-US" altLang="en-US" sz="1900" b="1" dirty="0" smtClean="0">
                <a:solidFill>
                  <a:schemeClr val="tx2"/>
                </a:solidFill>
                <a:latin typeface="Arial" panose="020B0604020202020204" pitchFamily="34" charset="0"/>
                <a:cs typeface="Arial" panose="020B0604020202020204" pitchFamily="34" charset="0"/>
              </a:rPr>
              <a:t>Open to active duty Navy enlisted personnel.</a:t>
            </a:r>
          </a:p>
          <a:p>
            <a:pPr eaLnBrk="1" hangingPunct="1">
              <a:lnSpc>
                <a:spcPct val="90000"/>
              </a:lnSpc>
              <a:spcBef>
                <a:spcPct val="10000"/>
              </a:spcBef>
              <a:defRPr/>
            </a:pPr>
            <a:r>
              <a:rPr lang="en-US" altLang="en-US" sz="1900" b="1" dirty="0" smtClean="0">
                <a:solidFill>
                  <a:schemeClr val="tx2"/>
                </a:solidFill>
                <a:latin typeface="Arial" panose="020B0604020202020204" pitchFamily="34" charset="0"/>
                <a:cs typeface="Arial" panose="020B0604020202020204" pitchFamily="34" charset="0"/>
              </a:rPr>
              <a:t>Applicants must have one of the following enlisted EOD NECs: M02A, M03A, M04A, M1DV, M2DV, B16A, B17A, L27A, or L28A.</a:t>
            </a:r>
          </a:p>
          <a:p>
            <a:pPr eaLnBrk="1" hangingPunct="1">
              <a:lnSpc>
                <a:spcPct val="90000"/>
              </a:lnSpc>
              <a:spcBef>
                <a:spcPct val="10000"/>
              </a:spcBef>
              <a:defRPr/>
            </a:pPr>
            <a:r>
              <a:rPr lang="en-US" altLang="en-US" sz="1900" b="1" dirty="0" smtClean="0">
                <a:solidFill>
                  <a:schemeClr val="tx2"/>
                </a:solidFill>
                <a:latin typeface="Arial" panose="020B0604020202020204" pitchFamily="34" charset="0"/>
                <a:cs typeface="Arial" panose="020B0604020202020204" pitchFamily="34" charset="0"/>
              </a:rPr>
              <a:t>Must pass physical qualification in accordance with the  Medical Manual, Chapter 15, including qualification for diving duty and/or combat swimmer.</a:t>
            </a:r>
          </a:p>
          <a:p>
            <a:pPr eaLnBrk="1" hangingPunct="1">
              <a:lnSpc>
                <a:spcPct val="90000"/>
              </a:lnSpc>
              <a:spcBef>
                <a:spcPct val="10000"/>
              </a:spcBef>
              <a:defRPr/>
            </a:pPr>
            <a:r>
              <a:rPr lang="en-US" altLang="en-US" sz="1900" b="1" dirty="0" smtClean="0">
                <a:solidFill>
                  <a:schemeClr val="tx2"/>
                </a:solidFill>
                <a:latin typeface="Arial" panose="020B0604020202020204" pitchFamily="34" charset="0"/>
                <a:cs typeface="Arial" panose="020B0604020202020204" pitchFamily="34" charset="0"/>
              </a:rPr>
              <a:t>Incur five-year active duty obligation upon commissioning.</a:t>
            </a:r>
          </a:p>
          <a:p>
            <a:pPr eaLnBrk="1" hangingPunct="1">
              <a:lnSpc>
                <a:spcPct val="90000"/>
              </a:lnSpc>
              <a:spcBef>
                <a:spcPct val="10000"/>
              </a:spcBef>
              <a:defRPr/>
            </a:pPr>
            <a:endParaRPr lang="en-US" altLang="en-US" sz="1900" b="1" dirty="0" smtClean="0">
              <a:solidFill>
                <a:schemeClr val="tx2"/>
              </a:solidFill>
              <a:latin typeface="Arial" panose="020B0604020202020204" pitchFamily="34" charset="0"/>
              <a:cs typeface="Arial" panose="020B0604020202020204" pitchFamily="34" charset="0"/>
            </a:endParaRPr>
          </a:p>
          <a:p>
            <a:pPr eaLnBrk="1" hangingPunct="1">
              <a:lnSpc>
                <a:spcPct val="80000"/>
              </a:lnSpc>
              <a:buFontTx/>
              <a:buNone/>
              <a:defRPr/>
            </a:pPr>
            <a:endParaRPr lang="en-US" altLang="en-US" sz="1900" b="1" dirty="0" smtClean="0">
              <a:solidFill>
                <a:schemeClr val="tx2"/>
              </a:solidFill>
              <a:latin typeface="Arial" panose="020B0604020202020204" pitchFamily="34" charset="0"/>
              <a:cs typeface="Arial" panose="020B0604020202020204" pitchFamily="34" charset="0"/>
            </a:endParaRPr>
          </a:p>
          <a:p>
            <a:pPr eaLnBrk="1" hangingPunct="1">
              <a:lnSpc>
                <a:spcPct val="80000"/>
              </a:lnSpc>
              <a:defRPr/>
            </a:pPr>
            <a:endParaRPr lang="en-US" altLang="en-US" sz="1900" b="1" dirty="0" smtClean="0">
              <a:solidFill>
                <a:schemeClr val="tx2"/>
              </a:solidFill>
              <a:latin typeface="Arial" panose="020B0604020202020204" pitchFamily="34" charset="0"/>
              <a:cs typeface="Arial" panose="020B0604020202020204" pitchFamily="34" charset="0"/>
            </a:endParaRPr>
          </a:p>
        </p:txBody>
      </p:sp>
      <p:pic>
        <p:nvPicPr>
          <p:cNvPr id="46086" name="Picture 4" descr="970215-N-3093M-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346" y="4029902"/>
            <a:ext cx="1715800" cy="237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16</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Nurse Corps Option</a:t>
            </a:r>
          </a:p>
        </p:txBody>
      </p:sp>
      <p:sp>
        <p:nvSpPr>
          <p:cNvPr id="48133" name="Rectangle 3"/>
          <p:cNvSpPr>
            <a:spLocks noGrp="1" noChangeArrowheads="1"/>
          </p:cNvSpPr>
          <p:nvPr>
            <p:ph type="body" idx="1"/>
          </p:nvPr>
        </p:nvSpPr>
        <p:spPr bwMode="auto">
          <a:xfrm>
            <a:off x="131763" y="1389447"/>
            <a:ext cx="8985250" cy="468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be at least 18 years old.  Must complete degree requirements and be commissioned prior to 42</a:t>
            </a:r>
            <a:r>
              <a:rPr lang="en-US" altLang="en-US" sz="1900" b="1" baseline="30000" dirty="0" smtClean="0">
                <a:solidFill>
                  <a:schemeClr val="tx2"/>
                </a:solidFill>
                <a:latin typeface="Arial" panose="020B0604020202020204" pitchFamily="34" charset="0"/>
                <a:cs typeface="Arial" panose="020B0604020202020204" pitchFamily="34" charset="0"/>
              </a:rPr>
              <a:t>nd </a:t>
            </a:r>
            <a:r>
              <a:rPr lang="en-US" altLang="en-US" sz="1900" b="1" dirty="0" smtClean="0">
                <a:solidFill>
                  <a:schemeClr val="tx2"/>
                </a:solidFill>
                <a:latin typeface="Arial" panose="020B0604020202020204" pitchFamily="34" charset="0"/>
                <a:cs typeface="Arial" panose="020B0604020202020204" pitchFamily="34" charset="0"/>
              </a:rPr>
              <a:t>birthday.</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Exempt from the Calculus and Physics requirement of STA-21 Core program. </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meet math/science requirements of Nursing degree program.</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have completed a minimum of 45 quarter, or 30 semester credit hours in undergraduate nursing prerequisite courses; Psychology, Biology, Chemistry, Organic Chemistry, Anatomy and Physiology, Microbiology, Nutrition, Sociology, History, General English and Math. </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Available only at specially identified NROTC affiliated colleges or universities with nursing programs that confer a Baccalaureate Degree in Nursing that is accredited by the NLNAC or the CCNE.  </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meet licensure requirements.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Selectees will incur a five-year active duty obligation.</a:t>
            </a:r>
          </a:p>
          <a:p>
            <a:pPr eaLnBrk="1" hangingPunct="1">
              <a:lnSpc>
                <a:spcPct val="90000"/>
              </a:lnSpc>
              <a:spcBef>
                <a:spcPct val="10000"/>
              </a:spcBef>
            </a:pPr>
            <a:endParaRPr lang="en-US" altLang="en-US" sz="1900" b="1" dirty="0" smtClean="0">
              <a:solidFill>
                <a:schemeClr val="tx2"/>
              </a:solidFill>
              <a:latin typeface="Arial" panose="020B0604020202020204" pitchFamily="34" charset="0"/>
              <a:cs typeface="Arial" panose="020B0604020202020204" pitchFamily="34" charset="0"/>
            </a:endParaRPr>
          </a:p>
        </p:txBody>
      </p:sp>
      <p:pic>
        <p:nvPicPr>
          <p:cNvPr id="48134" name="Picture 7" descr="C:\Users\gayle.wheeler\Desktop\Nu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8849" y="4869175"/>
            <a:ext cx="2103581" cy="151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17</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1026"/>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Information Professional Option</a:t>
            </a:r>
          </a:p>
        </p:txBody>
      </p:sp>
      <p:sp>
        <p:nvSpPr>
          <p:cNvPr id="50181" name="Rectangle 1027"/>
          <p:cNvSpPr>
            <a:spLocks noGrp="1" noChangeArrowheads="1"/>
          </p:cNvSpPr>
          <p:nvPr>
            <p:ph type="body" idx="1"/>
          </p:nvPr>
        </p:nvSpPr>
        <p:spPr bwMode="auto">
          <a:xfrm>
            <a:off x="250826" y="1239934"/>
            <a:ext cx="8756914" cy="5256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be at least 18 years old and be able to complete the degree requirements and be commissioned prior to </a:t>
            </a:r>
            <a:r>
              <a:rPr lang="en-US" altLang="en-US" sz="1900" b="1" dirty="0">
                <a:solidFill>
                  <a:schemeClr val="tx2"/>
                </a:solidFill>
                <a:latin typeface="Arial" panose="020B0604020202020204" pitchFamily="34" charset="0"/>
                <a:cs typeface="Arial" panose="020B0604020202020204" pitchFamily="34" charset="0"/>
              </a:rPr>
              <a:t>42</a:t>
            </a:r>
            <a:r>
              <a:rPr lang="en-US" altLang="en-US" sz="1900" b="1" baseline="30000" dirty="0">
                <a:solidFill>
                  <a:schemeClr val="tx2"/>
                </a:solidFill>
                <a:latin typeface="Arial" panose="020B0604020202020204" pitchFamily="34" charset="0"/>
                <a:cs typeface="Arial" panose="020B0604020202020204" pitchFamily="34" charset="0"/>
              </a:rPr>
              <a:t>nd</a:t>
            </a:r>
            <a:r>
              <a:rPr lang="en-US" altLang="en-US" sz="1900" b="1" dirty="0" smtClean="0">
                <a:solidFill>
                  <a:schemeClr val="tx2"/>
                </a:solidFill>
                <a:latin typeface="Arial" panose="020B0604020202020204" pitchFamily="34" charset="0"/>
                <a:cs typeface="Arial" panose="020B0604020202020204" pitchFamily="34" charset="0"/>
              </a:rPr>
              <a:t> birthday. No waivers will be considered.</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This option is open to men and women of all ratings.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Participants must maintain a cumulative 3.0 or higher GPA on a 4.0 scale.</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pass physical standards  in accordance with the  Medical Manual, Chapter 15 – color blindness not disqualifying.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Applicants who are selected, must have a current TS/SCI clearance or provide proof that TS/SCI documentation has been submitted.</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Applicants are required to pursue fields of study directly related to science technology, engineering and mathematics.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Incur a 5 year active duty obligation upon commissioning.</a:t>
            </a:r>
          </a:p>
          <a:p>
            <a:pPr eaLnBrk="1" hangingPunct="1">
              <a:lnSpc>
                <a:spcPct val="90000"/>
              </a:lnSpc>
              <a:spcBef>
                <a:spcPct val="10000"/>
              </a:spcBef>
            </a:pPr>
            <a:endParaRPr lang="en-US" altLang="en-US" sz="1900" b="1" dirty="0" smtClean="0">
              <a:solidFill>
                <a:schemeClr val="tx2"/>
              </a:solidFill>
              <a:latin typeface="Arial" panose="020B0604020202020204" pitchFamily="34" charset="0"/>
              <a:cs typeface="Arial" panose="020B0604020202020204" pitchFamily="34" charset="0"/>
            </a:endParaRP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18</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432" y="4926781"/>
            <a:ext cx="2765136" cy="1555389"/>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7"/>
          <p:cNvSpPr>
            <a:spLocks noGrp="1" noChangeArrowheads="1"/>
          </p:cNvSpPr>
          <p:nvPr>
            <p:ph type="title" idx="4294967295"/>
          </p:nvPr>
        </p:nvSpPr>
        <p:spPr bwMode="auto">
          <a:xfrm>
            <a:off x="1230794" y="345955"/>
            <a:ext cx="77724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a:t>
            </a:r>
          </a:p>
        </p:txBody>
      </p:sp>
      <p:sp>
        <p:nvSpPr>
          <p:cNvPr id="36869" name="Rectangle 8"/>
          <p:cNvSpPr>
            <a:spLocks noGrp="1" noChangeArrowheads="1"/>
          </p:cNvSpPr>
          <p:nvPr>
            <p:ph type="body" idx="1"/>
          </p:nvPr>
        </p:nvSpPr>
        <p:spPr bwMode="auto">
          <a:xfrm>
            <a:off x="309082" y="1297541"/>
            <a:ext cx="9144000" cy="45792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Part 1 On-Line Application: </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https://netfocus.netc.navy.mil/Gateway/sso.aspx  </a:t>
            </a:r>
          </a:p>
          <a:p>
            <a:pPr lvl="2" eaLnBrk="1" hangingPunct="1">
              <a:lnSpc>
                <a:spcPct val="90000"/>
              </a:lnSpc>
              <a:spcBef>
                <a:spcPct val="10000"/>
              </a:spcBef>
              <a:defRPr/>
            </a:pPr>
            <a:r>
              <a:rPr lang="en-US" altLang="en-US" sz="1800" b="1" dirty="0">
                <a:solidFill>
                  <a:schemeClr val="tx2"/>
                </a:solidFill>
                <a:latin typeface="Arial" panose="020B0604020202020204" pitchFamily="34" charset="0"/>
                <a:cs typeface="Arial" panose="020B0604020202020204" pitchFamily="34" charset="0"/>
              </a:rPr>
              <a:t>Statistical </a:t>
            </a:r>
            <a:r>
              <a:rPr lang="en-US" altLang="en-US" sz="1800" b="1" dirty="0" smtClean="0">
                <a:solidFill>
                  <a:schemeClr val="tx2"/>
                </a:solidFill>
                <a:latin typeface="Arial" panose="020B0604020202020204" pitchFamily="34" charset="0"/>
                <a:cs typeface="Arial" panose="020B0604020202020204" pitchFamily="34" charset="0"/>
              </a:rPr>
              <a:t>Data</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Check Application Status</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Update Application</a:t>
            </a:r>
          </a:p>
          <a:p>
            <a:pPr marL="914400" lvl="2" indent="0" eaLnBrk="1" hangingPunct="1">
              <a:lnSpc>
                <a:spcPct val="90000"/>
              </a:lnSpc>
              <a:spcBef>
                <a:spcPct val="10000"/>
              </a:spcBef>
              <a:buFontTx/>
              <a:buNone/>
              <a:defRPr/>
            </a:pP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Part 2 Mail-In Portion</a:t>
            </a:r>
            <a:r>
              <a:rPr lang="en-US" altLang="en-US" sz="1800" b="1" dirty="0" smtClean="0">
                <a:solidFill>
                  <a:schemeClr val="tx2"/>
                </a:solidFill>
                <a:latin typeface="Arial" panose="020B0604020202020204" pitchFamily="34" charset="0"/>
                <a:cs typeface="Arial" panose="020B0604020202020204" pitchFamily="34" charset="0"/>
              </a:rPr>
              <a:t>:</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Naval Service Training Command</a:t>
            </a:r>
            <a:br>
              <a:rPr lang="en-US" altLang="en-US" sz="1800" b="1" dirty="0" smtClean="0">
                <a:solidFill>
                  <a:schemeClr val="tx2"/>
                </a:solidFill>
                <a:latin typeface="Arial" panose="020B0604020202020204" pitchFamily="34" charset="0"/>
                <a:cs typeface="Arial" panose="020B0604020202020204" pitchFamily="34" charset="0"/>
              </a:rPr>
            </a:br>
            <a:r>
              <a:rPr lang="en-US" altLang="en-US" sz="1800" b="1" dirty="0" smtClean="0">
                <a:solidFill>
                  <a:schemeClr val="tx2"/>
                </a:solidFill>
                <a:latin typeface="Arial" panose="020B0604020202020204" pitchFamily="34" charset="0"/>
                <a:cs typeface="Arial" panose="020B0604020202020204" pitchFamily="34" charset="0"/>
              </a:rPr>
              <a:t>Attn:  N92/STA-21</a:t>
            </a:r>
            <a:br>
              <a:rPr lang="en-US" altLang="en-US" sz="1800" b="1" dirty="0" smtClean="0">
                <a:solidFill>
                  <a:schemeClr val="tx2"/>
                </a:solidFill>
                <a:latin typeface="Arial" panose="020B0604020202020204" pitchFamily="34" charset="0"/>
                <a:cs typeface="Arial" panose="020B0604020202020204" pitchFamily="34" charset="0"/>
              </a:rPr>
            </a:br>
            <a:r>
              <a:rPr lang="en-US" altLang="en-US" sz="1800" b="1" dirty="0" smtClean="0">
                <a:solidFill>
                  <a:schemeClr val="tx2"/>
                </a:solidFill>
                <a:latin typeface="Arial" panose="020B0604020202020204" pitchFamily="34" charset="0"/>
                <a:cs typeface="Arial" panose="020B0604020202020204" pitchFamily="34" charset="0"/>
              </a:rPr>
              <a:t>320A Dewey Ave Building 3, Room 106</a:t>
            </a:r>
            <a:br>
              <a:rPr lang="en-US" altLang="en-US" sz="1800" b="1" dirty="0" smtClean="0">
                <a:solidFill>
                  <a:schemeClr val="tx2"/>
                </a:solidFill>
                <a:latin typeface="Arial" panose="020B0604020202020204" pitchFamily="34" charset="0"/>
                <a:cs typeface="Arial" panose="020B0604020202020204" pitchFamily="34" charset="0"/>
              </a:rPr>
            </a:br>
            <a:r>
              <a:rPr lang="en-US" altLang="en-US" sz="1800" b="1" dirty="0" smtClean="0">
                <a:solidFill>
                  <a:schemeClr val="tx2"/>
                </a:solidFill>
                <a:latin typeface="Arial" panose="020B0604020202020204" pitchFamily="34" charset="0"/>
                <a:cs typeface="Arial" panose="020B0604020202020204" pitchFamily="34" charset="0"/>
              </a:rPr>
              <a:t>Great Lakes, IL 60088-2845</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Preferred method of delivery is </a:t>
            </a:r>
          </a:p>
          <a:p>
            <a:pPr marL="914400" lvl="2" indent="0" eaLnBrk="1" hangingPunct="1">
              <a:lnSpc>
                <a:spcPct val="90000"/>
              </a:lnSpc>
              <a:spcBef>
                <a:spcPct val="10000"/>
              </a:spcBef>
              <a:buNone/>
              <a:defRPr/>
            </a:pPr>
            <a:r>
              <a:rPr lang="en-US" altLang="en-US" sz="1800" b="1" dirty="0">
                <a:solidFill>
                  <a:schemeClr val="tx2"/>
                </a:solidFill>
                <a:latin typeface="Arial" panose="020B0604020202020204" pitchFamily="34" charset="0"/>
                <a:cs typeface="Arial" panose="020B0604020202020204" pitchFamily="34" charset="0"/>
              </a:rPr>
              <a:t> </a:t>
            </a:r>
            <a:r>
              <a:rPr lang="en-US" altLang="en-US" sz="1800" b="1" dirty="0" smtClean="0">
                <a:solidFill>
                  <a:schemeClr val="tx2"/>
                </a:solidFill>
                <a:latin typeface="Arial" panose="020B0604020202020204" pitchFamily="34" charset="0"/>
                <a:cs typeface="Arial" panose="020B0604020202020204" pitchFamily="34" charset="0"/>
              </a:rPr>
              <a:t>   through mail. If mail delivery is</a:t>
            </a:r>
          </a:p>
          <a:p>
            <a:pPr marL="914400" lvl="2" indent="0" eaLnBrk="1" hangingPunct="1">
              <a:lnSpc>
                <a:spcPct val="90000"/>
              </a:lnSpc>
              <a:buNone/>
              <a:defRPr/>
            </a:pPr>
            <a:r>
              <a:rPr lang="en-US" altLang="en-US" sz="1800" b="1" dirty="0" smtClean="0">
                <a:solidFill>
                  <a:schemeClr val="tx2"/>
                </a:solidFill>
                <a:latin typeface="Arial" panose="020B0604020202020204" pitchFamily="34" charset="0"/>
                <a:cs typeface="Arial" panose="020B0604020202020204" pitchFamily="34" charset="0"/>
              </a:rPr>
              <a:t>    not possible, contact N92 at</a:t>
            </a:r>
          </a:p>
          <a:p>
            <a:pPr marL="914400" lvl="2" indent="0" eaLnBrk="1" hangingPunct="1">
              <a:lnSpc>
                <a:spcPct val="90000"/>
              </a:lnSpc>
              <a:buNone/>
              <a:defRPr/>
            </a:pPr>
            <a:r>
              <a:rPr lang="en-US" altLang="en-US" sz="1800" b="1" dirty="0">
                <a:solidFill>
                  <a:schemeClr val="tx2"/>
                </a:solidFill>
                <a:latin typeface="Arial" panose="020B0604020202020204" pitchFamily="34" charset="0"/>
                <a:cs typeface="Arial" panose="020B0604020202020204" pitchFamily="34" charset="0"/>
              </a:rPr>
              <a:t> </a:t>
            </a:r>
            <a:r>
              <a:rPr lang="en-US" altLang="en-US" sz="1800" b="1" dirty="0" smtClean="0">
                <a:solidFill>
                  <a:schemeClr val="tx2"/>
                </a:solidFill>
                <a:latin typeface="Arial" panose="020B0604020202020204" pitchFamily="34" charset="0"/>
                <a:cs typeface="Arial" panose="020B0604020202020204" pitchFamily="34" charset="0"/>
              </a:rPr>
              <a:t>   grlk_sta21(at)us.navy.mil for </a:t>
            </a:r>
          </a:p>
          <a:p>
            <a:pPr marL="914400" lvl="2" indent="0" eaLnBrk="1" hangingPunct="1">
              <a:lnSpc>
                <a:spcPct val="90000"/>
              </a:lnSpc>
              <a:buNone/>
              <a:defRPr/>
            </a:pPr>
            <a:r>
              <a:rPr lang="en-US" altLang="en-US" sz="1800" b="1" dirty="0" smtClean="0">
                <a:solidFill>
                  <a:schemeClr val="tx2"/>
                </a:solidFill>
                <a:latin typeface="Arial" panose="020B0604020202020204" pitchFamily="34" charset="0"/>
                <a:cs typeface="Arial" panose="020B0604020202020204" pitchFamily="34" charset="0"/>
              </a:rPr>
              <a:t>    alternative delivery methods.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19</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0463" y="4181243"/>
            <a:ext cx="4053537" cy="2128107"/>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a:xfrm>
            <a:off x="4743762" y="383141"/>
            <a:ext cx="5070475" cy="914400"/>
          </a:xfrm>
          <a:prstGeom prst="rect">
            <a:avLst/>
          </a:prstGeom>
        </p:spPr>
        <p:txBody>
          <a:bodyPr/>
          <a:lstStyle/>
          <a:p>
            <a:pPr algn="r" eaLnBrk="1" hangingPunct="1">
              <a:defRPr/>
            </a:pPr>
            <a:r>
              <a:rPr lang="en-US" altLang="en-US" b="1" dirty="0" smtClean="0">
                <a:solidFill>
                  <a:schemeClr val="bg1">
                    <a:lumMod val="50000"/>
                  </a:schemeClr>
                </a:solidFill>
                <a:latin typeface="Arial" panose="020B0604020202020204" pitchFamily="34" charset="0"/>
                <a:cs typeface="Arial" panose="020B0604020202020204" pitchFamily="34" charset="0"/>
              </a:rPr>
              <a:t>STA-21 Description</a:t>
            </a:r>
            <a:r>
              <a:rPr lang="en-US" altLang="en-US" dirty="0" smtClean="0">
                <a:solidFill>
                  <a:schemeClr val="bg1">
                    <a:lumMod val="50000"/>
                  </a:schemeClr>
                </a:solidFill>
              </a:rPr>
              <a:t>	</a:t>
            </a:r>
          </a:p>
        </p:txBody>
      </p:sp>
      <p:sp>
        <p:nvSpPr>
          <p:cNvPr id="6149" name="Rectangle 4"/>
          <p:cNvSpPr>
            <a:spLocks noGrp="1" noChangeArrowheads="1"/>
          </p:cNvSpPr>
          <p:nvPr>
            <p:ph type="body" idx="1"/>
          </p:nvPr>
        </p:nvSpPr>
        <p:spPr bwMode="auto">
          <a:xfrm>
            <a:off x="193868" y="951899"/>
            <a:ext cx="8950782" cy="5618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defRPr/>
            </a:pP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attend college full-time, year round, at a NROTC-affiliated University.  </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Strictly Undergrad, no way to pursue graduate studies in STA-21. </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are provided a maximum of up to 36 months to complete a 4yr baccalaureate degree.</a:t>
            </a:r>
          </a:p>
          <a:p>
            <a:pPr marL="0" indent="0" eaLnBrk="1" hangingPunct="1">
              <a:lnSpc>
                <a:spcPct val="90000"/>
              </a:lnSpc>
              <a:spcBef>
                <a:spcPct val="10000"/>
              </a:spcBef>
              <a:buFontTx/>
              <a:buNone/>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Upon degree completion, selectees will become commissioned officers.</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receive full pay/benefits and remain eligible for enlisted advancement while in college. The time spent in the STA-21 program does not count toward retirement, but does count toward time in service for pay purposes.</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receive up to $10k annually (paid directly to the university) for tuition, books, and fees.   </a:t>
            </a:r>
          </a:p>
        </p:txBody>
      </p:sp>
      <p:pic>
        <p:nvPicPr>
          <p:cNvPr id="1946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7"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7"/>
          <p:cNvSpPr>
            <a:spLocks noGrp="1" noChangeArrowheads="1"/>
          </p:cNvSpPr>
          <p:nvPr>
            <p:ph type="title" idx="4294967295"/>
          </p:nvPr>
        </p:nvSpPr>
        <p:spPr bwMode="auto">
          <a:xfrm>
            <a:off x="1288401" y="30187"/>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 </a:t>
            </a:r>
            <a:r>
              <a:rPr lang="en-US" altLang="en-US" b="1" i="1" dirty="0" smtClean="0">
                <a:solidFill>
                  <a:srgbClr val="002060"/>
                </a:solidFill>
                <a:latin typeface="Arial" panose="020B0604020202020204" pitchFamily="34" charset="0"/>
                <a:cs typeface="Arial" panose="020B0604020202020204" pitchFamily="34" charset="0"/>
              </a:rPr>
              <a:t>(Continued)</a:t>
            </a:r>
            <a:r>
              <a:rPr lang="en-US" altLang="en-US" b="1" dirty="0" smtClean="0">
                <a:solidFill>
                  <a:srgbClr val="002060"/>
                </a:solidFill>
                <a:latin typeface="Arial" panose="020B0604020202020204" pitchFamily="34" charset="0"/>
                <a:cs typeface="Arial" panose="020B0604020202020204" pitchFamily="34" charset="0"/>
              </a:rPr>
              <a:t> </a:t>
            </a:r>
          </a:p>
        </p:txBody>
      </p:sp>
      <p:sp>
        <p:nvSpPr>
          <p:cNvPr id="54277" name="Rectangle 8"/>
          <p:cNvSpPr>
            <a:spLocks noGrp="1" noChangeArrowheads="1"/>
          </p:cNvSpPr>
          <p:nvPr>
            <p:ph type="body" idx="1"/>
          </p:nvPr>
        </p:nvSpPr>
        <p:spPr bwMode="auto">
          <a:xfrm>
            <a:off x="141093" y="1297541"/>
            <a:ext cx="8809039" cy="5127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Applicant’s Responsibility:</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Application cover letter</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Personal statement – signed and dated</a:t>
            </a:r>
          </a:p>
          <a:p>
            <a:pPr lvl="1" eaLnBrk="1" hangingPunct="1">
              <a:lnSpc>
                <a:spcPct val="90000"/>
              </a:lnSpc>
              <a:spcBef>
                <a:spcPct val="10000"/>
              </a:spcBef>
            </a:pPr>
            <a:r>
              <a:rPr lang="en-US" altLang="en-US" sz="1900" b="1" dirty="0" err="1" smtClean="0">
                <a:solidFill>
                  <a:schemeClr val="tx2"/>
                </a:solidFill>
                <a:latin typeface="Arial" panose="020B0604020202020204" pitchFamily="34" charset="0"/>
                <a:cs typeface="Arial" panose="020B0604020202020204" pitchFamily="34" charset="0"/>
              </a:rPr>
              <a:t>Evals</a:t>
            </a:r>
            <a:r>
              <a:rPr lang="en-US" altLang="en-US" sz="1900" b="1" dirty="0" smtClean="0">
                <a:solidFill>
                  <a:schemeClr val="tx2"/>
                </a:solidFill>
                <a:latin typeface="Arial" panose="020B0604020202020204" pitchFamily="34" charset="0"/>
                <a:cs typeface="Arial" panose="020B0604020202020204" pitchFamily="34" charset="0"/>
              </a:rPr>
              <a:t> (last 5) – front and back</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SAT/ACT scores</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ASTB (Pilot or NFO only)</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High school transcripts or GED.</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College Transcript(s) – if applicable.  In order to receive credit for an Associates Degree, it must be documented on a College Transcript.</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Additional documents (NEC, qualifications, awards, page 4s, etc.).</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Current PFA/PRT result printed from PRIMS – or CO statement</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Nuclear personnel only – an approved NAVPERS 1306/7 by OPNAV (N133), and detailer (Pers-403), is required for all Nuclear trained personnel who are applying for non-nuclear Officer commissioning programs.</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Page 13 Statement of Understanding for Primary Option and CORE* (*if secondary option is applicable)</a:t>
            </a:r>
          </a:p>
          <a:p>
            <a:pPr lvl="1" eaLnBrk="1" hangingPunct="1">
              <a:lnSpc>
                <a:spcPct val="90000"/>
              </a:lnSpc>
              <a:spcBef>
                <a:spcPct val="10000"/>
              </a:spcBef>
            </a:pPr>
            <a:endParaRPr lang="en-US" altLang="en-US" sz="1900" b="1" dirty="0" smtClean="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20</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7"/>
          <p:cNvSpPr>
            <a:spLocks noGrp="1" noChangeArrowheads="1"/>
          </p:cNvSpPr>
          <p:nvPr>
            <p:ph type="title" idx="4294967295"/>
          </p:nvPr>
        </p:nvSpPr>
        <p:spPr bwMode="auto">
          <a:xfrm>
            <a:off x="1230794" y="3018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 </a:t>
            </a:r>
            <a:r>
              <a:rPr lang="en-US" altLang="en-US" b="1" i="1" dirty="0" smtClean="0">
                <a:solidFill>
                  <a:srgbClr val="002060"/>
                </a:solidFill>
                <a:latin typeface="Arial" panose="020B0604020202020204" pitchFamily="34" charset="0"/>
                <a:cs typeface="Arial" panose="020B0604020202020204" pitchFamily="34" charset="0"/>
              </a:rPr>
              <a:t>(Continued)</a:t>
            </a:r>
          </a:p>
        </p:txBody>
      </p:sp>
      <p:sp>
        <p:nvSpPr>
          <p:cNvPr id="56325" name="Rectangle 8"/>
          <p:cNvSpPr>
            <a:spLocks noGrp="1" noChangeArrowheads="1"/>
          </p:cNvSpPr>
          <p:nvPr>
            <p:ph type="body" idx="1"/>
          </p:nvPr>
        </p:nvSpPr>
        <p:spPr bwMode="auto">
          <a:xfrm>
            <a:off x="597117" y="1602412"/>
            <a:ext cx="7458075" cy="470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Command’s Responsibility</a:t>
            </a:r>
            <a:r>
              <a:rPr lang="en-US" altLang="en-US" sz="1800" b="1" dirty="0" smtClean="0">
                <a:solidFill>
                  <a:schemeClr val="tx2"/>
                </a:solidFill>
                <a:latin typeface="Arial" panose="020B0604020202020204" pitchFamily="34" charset="0"/>
                <a:cs typeface="Arial" panose="020B0604020202020204" pitchFamily="34" charset="0"/>
              </a:rPr>
              <a: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CO Endorsement letter with ranking- signed and dated</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CO Recommendation Form</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Interview board appraisal sheets (3) – CO does not submit one.</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Nomination Review Board’s Responsibility</a:t>
            </a:r>
            <a:r>
              <a:rPr lang="en-US" altLang="en-US" sz="1800" b="1" dirty="0" smtClean="0">
                <a:solidFill>
                  <a:schemeClr val="tx2"/>
                </a:solidFill>
                <a:latin typeface="Arial" panose="020B0604020202020204" pitchFamily="34" charset="0"/>
                <a:cs typeface="Arial" panose="020B0604020202020204" pitchFamily="34" charset="0"/>
              </a:rPr>
              <a: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NRB Chairperson Recommendation Form</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Interview board appraisal sheets (3) – NRD Chair does not submit one.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Interview Verification Form – signed and dated by both Commanding Officers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21</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7"/>
          <p:cNvSpPr>
            <a:spLocks noGrp="1" noChangeArrowheads="1"/>
          </p:cNvSpPr>
          <p:nvPr>
            <p:ph type="title" idx="4294967295"/>
          </p:nvPr>
        </p:nvSpPr>
        <p:spPr bwMode="auto">
          <a:xfrm>
            <a:off x="1235339" y="30187"/>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 </a:t>
            </a:r>
            <a:r>
              <a:rPr lang="en-US" altLang="en-US" b="1" i="1" dirty="0" smtClean="0">
                <a:solidFill>
                  <a:srgbClr val="002060"/>
                </a:solidFill>
                <a:latin typeface="Arial" panose="020B0604020202020204" pitchFamily="34" charset="0"/>
                <a:cs typeface="Arial" panose="020B0604020202020204" pitchFamily="34" charset="0"/>
              </a:rPr>
              <a:t>(Continued)</a:t>
            </a:r>
          </a:p>
        </p:txBody>
      </p:sp>
      <p:sp>
        <p:nvSpPr>
          <p:cNvPr id="39941" name="Rectangle 8"/>
          <p:cNvSpPr>
            <a:spLocks noGrp="1" noChangeArrowheads="1"/>
          </p:cNvSpPr>
          <p:nvPr>
            <p:ph type="body" idx="1"/>
          </p:nvPr>
        </p:nvSpPr>
        <p:spPr bwMode="auto">
          <a:xfrm>
            <a:off x="79375" y="2005661"/>
            <a:ext cx="8985250" cy="47069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lnSpc>
                <a:spcPct val="90000"/>
              </a:lnSpc>
              <a:spcBef>
                <a:spcPct val="10000"/>
              </a:spcBef>
              <a:buNone/>
              <a:defRPr/>
            </a:pPr>
            <a:r>
              <a:rPr lang="en-US" altLang="en-US" sz="3600" b="1" u="sng" dirty="0" smtClean="0">
                <a:solidFill>
                  <a:schemeClr val="tx2"/>
                </a:solidFill>
                <a:latin typeface="Arial" panose="020B0604020202020204" pitchFamily="34" charset="0"/>
                <a:cs typeface="Arial" panose="020B0604020202020204" pitchFamily="34" charset="0"/>
              </a:rPr>
              <a:t>*Application Deadline*</a:t>
            </a:r>
          </a:p>
          <a:p>
            <a:pPr marL="0" indent="0" eaLnBrk="1" hangingPunct="1">
              <a:lnSpc>
                <a:spcPct val="90000"/>
              </a:lnSpc>
              <a:spcBef>
                <a:spcPct val="10000"/>
              </a:spcBef>
              <a:buFontTx/>
              <a:buNone/>
              <a:defRPr/>
            </a:pPr>
            <a:endParaRPr lang="en-US" altLang="en-US" sz="1800" b="1" dirty="0" smtClean="0">
              <a:solidFill>
                <a:schemeClr val="tx2"/>
              </a:solidFill>
              <a:latin typeface="Arial" panose="020B0604020202020204" pitchFamily="34" charset="0"/>
              <a:cs typeface="Arial" panose="020B0604020202020204" pitchFamily="34" charset="0"/>
            </a:endParaRPr>
          </a:p>
          <a:p>
            <a:pPr lvl="1"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Applications must be post-marked NLT than 1 July.</a:t>
            </a:r>
          </a:p>
          <a:p>
            <a:pPr lvl="1"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Those applications received missing information listed or postmarked later than the due date will not be eligible for the Selection Board.  Extenuating circumstances will be considered on a case by case basis and should be addressed in CO’s endorsement.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22</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idx="4294967295"/>
          </p:nvPr>
        </p:nvSpPr>
        <p:spPr bwMode="auto">
          <a:xfrm>
            <a:off x="1235339" y="30187"/>
            <a:ext cx="7772400" cy="920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a:t>
            </a:r>
            <a:br>
              <a:rPr lang="en-US" altLang="en-US" b="1" dirty="0" smtClean="0">
                <a:solidFill>
                  <a:srgbClr val="002060"/>
                </a:solidFill>
                <a:latin typeface="Arial" panose="020B0604020202020204" pitchFamily="34" charset="0"/>
                <a:cs typeface="Arial" panose="020B0604020202020204" pitchFamily="34" charset="0"/>
              </a:rPr>
            </a:br>
            <a:r>
              <a:rPr lang="en-US" altLang="en-US" b="1" i="1" dirty="0" smtClean="0">
                <a:solidFill>
                  <a:srgbClr val="002060"/>
                </a:solidFill>
                <a:latin typeface="Arial" panose="020B0604020202020204" pitchFamily="34" charset="0"/>
                <a:cs typeface="Arial" panose="020B0604020202020204" pitchFamily="34" charset="0"/>
              </a:rPr>
              <a:t>(Screening Procedures)</a:t>
            </a:r>
          </a:p>
        </p:txBody>
      </p:sp>
      <p:sp>
        <p:nvSpPr>
          <p:cNvPr id="60421" name="Rectangle 3"/>
          <p:cNvSpPr>
            <a:spLocks noGrp="1" noChangeArrowheads="1"/>
          </p:cNvSpPr>
          <p:nvPr>
            <p:ph type="body" idx="1"/>
          </p:nvPr>
        </p:nvSpPr>
        <p:spPr bwMode="auto">
          <a:xfrm>
            <a:off x="769938" y="1775233"/>
            <a:ext cx="7661732" cy="470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Check applicants age compared to the Option in which they are applying.</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Don’t forward packages that lack CO’s recommendation. </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Address discrepancies in application (i.e. missing statement(s) of understanding, lack of HS and/or college transcripts, missing interviewer’s appraisal sheets, </a:t>
            </a:r>
            <a:r>
              <a:rPr lang="en-US" altLang="en-US" sz="2000" b="1" dirty="0" err="1" smtClean="0">
                <a:solidFill>
                  <a:schemeClr val="tx2"/>
                </a:solidFill>
                <a:latin typeface="Arial" panose="020B0604020202020204" pitchFamily="34" charset="0"/>
                <a:cs typeface="Arial" panose="020B0604020202020204" pitchFamily="34" charset="0"/>
              </a:rPr>
              <a:t>eval</a:t>
            </a:r>
            <a:r>
              <a:rPr lang="en-US" altLang="en-US" sz="2000" b="1" dirty="0" smtClean="0">
                <a:solidFill>
                  <a:schemeClr val="tx2"/>
                </a:solidFill>
                <a:latin typeface="Arial" panose="020B0604020202020204" pitchFamily="34" charset="0"/>
                <a:cs typeface="Arial" panose="020B0604020202020204" pitchFamily="34" charset="0"/>
              </a:rPr>
              <a:t> gaps, prior scholarship attempts, copies of awards or anything that is not readable).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23</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Selection Board Emphasis</a:t>
            </a:r>
          </a:p>
        </p:txBody>
      </p:sp>
      <p:sp>
        <p:nvSpPr>
          <p:cNvPr id="62469" name="Rectangle 3"/>
          <p:cNvSpPr>
            <a:spLocks noGrp="1" noChangeArrowheads="1"/>
          </p:cNvSpPr>
          <p:nvPr>
            <p:ph type="body" sz="half" idx="1"/>
          </p:nvPr>
        </p:nvSpPr>
        <p:spPr bwMode="auto">
          <a:xfrm>
            <a:off x="748891" y="2021729"/>
            <a:ext cx="4572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ct val="10000"/>
              </a:spcBef>
              <a:buNone/>
            </a:pPr>
            <a:r>
              <a:rPr lang="en-US" altLang="en-US" sz="2400" b="1" u="sng" dirty="0" smtClean="0">
                <a:solidFill>
                  <a:schemeClr val="tx2"/>
                </a:solidFill>
                <a:latin typeface="Arial" panose="020B0604020202020204" pitchFamily="34" charset="0"/>
                <a:cs typeface="Arial" panose="020B0604020202020204" pitchFamily="34" charset="0"/>
              </a:rPr>
              <a:t>OFFICER POTENTIAL</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Fleet performance</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Leadership</a:t>
            </a:r>
            <a:endParaRPr lang="en-US" altLang="en-US" sz="2400" b="1" dirty="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Willingness to assume responsibility</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Advancement record</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Officer comments</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Physical fitness</a:t>
            </a:r>
          </a:p>
        </p:txBody>
      </p:sp>
      <p:sp>
        <p:nvSpPr>
          <p:cNvPr id="62470" name="Rectangle 4"/>
          <p:cNvSpPr>
            <a:spLocks noGrp="1" noChangeArrowheads="1"/>
          </p:cNvSpPr>
          <p:nvPr>
            <p:ph type="body" sz="half" idx="2"/>
          </p:nvPr>
        </p:nvSpPr>
        <p:spPr bwMode="auto">
          <a:xfrm>
            <a:off x="4802933" y="2042823"/>
            <a:ext cx="4665662" cy="4151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ct val="10000"/>
              </a:spcBef>
              <a:buNone/>
            </a:pPr>
            <a:r>
              <a:rPr lang="en-US" altLang="en-US" sz="2400" b="1" u="sng" dirty="0" smtClean="0">
                <a:solidFill>
                  <a:schemeClr val="tx2"/>
                </a:solidFill>
                <a:latin typeface="Arial" panose="020B0604020202020204" pitchFamily="34" charset="0"/>
                <a:cs typeface="Arial" panose="020B0604020202020204" pitchFamily="34" charset="0"/>
              </a:rPr>
              <a:t>ACADEMIC POTENTIAL</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High School Transcript</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College Transcript</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AA/AS Degree</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SAT/ACT Scores</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dirty="0"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24</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idx="4294967295"/>
          </p:nvPr>
        </p:nvSpPr>
        <p:spPr bwMode="auto">
          <a:xfrm>
            <a:off x="1235339" y="30602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Selection Board Comments </a:t>
            </a:r>
          </a:p>
        </p:txBody>
      </p:sp>
      <p:sp>
        <p:nvSpPr>
          <p:cNvPr id="64517" name="Rectangle 3"/>
          <p:cNvSpPr>
            <a:spLocks noGrp="1" noChangeArrowheads="1"/>
          </p:cNvSpPr>
          <p:nvPr>
            <p:ph type="body" idx="1"/>
          </p:nvPr>
        </p:nvSpPr>
        <p:spPr bwMode="auto">
          <a:xfrm>
            <a:off x="464187" y="1540192"/>
            <a:ext cx="8086027" cy="4478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400" b="1" dirty="0" smtClean="0">
                <a:solidFill>
                  <a:srgbClr val="FF0000"/>
                </a:solidFill>
                <a:latin typeface="Arial" panose="020B0604020202020204" pitchFamily="34" charset="0"/>
                <a:cs typeface="Arial" panose="020B0604020202020204" pitchFamily="34" charset="0"/>
              </a:rPr>
              <a:t>Most important part of package is CO endorsement (consistency, comments, leadership experience).</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Try to get more senior people to conduct external Interview boards.  (Specific community applicant is applying to should be represented).</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Applicant’s personal statement should explain any weaknesses or special circumstances (deployment, poor HS grades, etc.). Must specify option(s) applying for and why.</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Gain as much off duty education as possible prior to applying.</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Technical Courses/Degrees hold a lot of weight with the board. (Shows an ability to complete Calculus/Physics)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Applicants should gain recommendations outside of their COC. (Past CO’s, CMC’s, HS coaches, etc.)</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Sailors selected as alternates should state this status in package when reapplying.</a:t>
            </a:r>
          </a:p>
        </p:txBody>
      </p:sp>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7"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25</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idx="4294967295"/>
          </p:nvPr>
        </p:nvSpPr>
        <p:spPr bwMode="auto">
          <a:xfrm>
            <a:off x="1235339" y="30602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Trends</a:t>
            </a:r>
          </a:p>
        </p:txBody>
      </p:sp>
      <p:sp>
        <p:nvSpPr>
          <p:cNvPr id="66565" name="Rectangle 3"/>
          <p:cNvSpPr>
            <a:spLocks noGrp="1" noChangeArrowheads="1"/>
          </p:cNvSpPr>
          <p:nvPr>
            <p:ph type="body" idx="1"/>
          </p:nvPr>
        </p:nvSpPr>
        <p:spPr bwMode="auto">
          <a:xfrm>
            <a:off x="416209" y="1581643"/>
            <a:ext cx="8143634" cy="4075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Early completion - Do you have college credits and/or your AA/AS?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Service over self</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PFA - Do better than the minimum; STA-21 program standard is good/low or better.</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Average selectee SAT: 1200+</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College credits - Calculus, Physics, College Algebra etc., math is important!</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College grades - 2.50 GPA or higher, shows an ability to complete college coursework. The more rigorous the curriculum and the higher the GPA, the more you will stand out.</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Whole Person - community involvement, outside activities.</a:t>
            </a:r>
          </a:p>
          <a:p>
            <a:pPr eaLnBrk="1" hangingPunct="1"/>
            <a:endParaRPr lang="en-US" altLang="en-US" sz="2000" b="1" dirty="0" smtClean="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26</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bwMode="auto">
          <a:xfrm>
            <a:off x="1235339" y="288348"/>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Education Paths</a:t>
            </a:r>
          </a:p>
        </p:txBody>
      </p:sp>
      <p:grpSp>
        <p:nvGrpSpPr>
          <p:cNvPr id="68614" name="Group 48"/>
          <p:cNvGrpSpPr>
            <a:grpSpLocks/>
          </p:cNvGrpSpPr>
          <p:nvPr/>
        </p:nvGrpSpPr>
        <p:grpSpPr bwMode="auto">
          <a:xfrm>
            <a:off x="6032501" y="1758950"/>
            <a:ext cx="2111375" cy="3711575"/>
            <a:chOff x="3517" y="1440"/>
            <a:chExt cx="1330" cy="2338"/>
          </a:xfrm>
        </p:grpSpPr>
        <p:pic>
          <p:nvPicPr>
            <p:cNvPr id="68615" name="Picture 6" descr="O-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 y="3360"/>
              <a:ext cx="749"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4" descr="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 y="3360"/>
              <a:ext cx="749"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Rectangle 20"/>
            <p:cNvSpPr>
              <a:spLocks noChangeArrowheads="1"/>
            </p:cNvSpPr>
            <p:nvPr/>
          </p:nvSpPr>
          <p:spPr bwMode="auto">
            <a:xfrm>
              <a:off x="3546" y="2944"/>
              <a:ext cx="1242" cy="351"/>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18" name="Rectangle 32"/>
            <p:cNvSpPr>
              <a:spLocks noChangeArrowheads="1"/>
            </p:cNvSpPr>
            <p:nvPr/>
          </p:nvSpPr>
          <p:spPr bwMode="auto">
            <a:xfrm>
              <a:off x="3800" y="2452"/>
              <a:ext cx="720" cy="236"/>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19" name="Rectangle 22"/>
            <p:cNvSpPr>
              <a:spLocks noChangeArrowheads="1"/>
            </p:cNvSpPr>
            <p:nvPr/>
          </p:nvSpPr>
          <p:spPr bwMode="auto">
            <a:xfrm>
              <a:off x="3624" y="3024"/>
              <a:ext cx="10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a:solidFill>
                    <a:srgbClr val="3333CC"/>
                  </a:solidFill>
                  <a:latin typeface="Arial" panose="020B0604020202020204" pitchFamily="34" charset="0"/>
                </a:rPr>
                <a:t>Commissioning</a:t>
              </a:r>
              <a:endParaRPr lang="en-US" altLang="en-US"/>
            </a:p>
          </p:txBody>
        </p:sp>
        <p:sp>
          <p:nvSpPr>
            <p:cNvPr id="68620" name="Line 24"/>
            <p:cNvSpPr>
              <a:spLocks noChangeShapeType="1"/>
            </p:cNvSpPr>
            <p:nvPr/>
          </p:nvSpPr>
          <p:spPr bwMode="auto">
            <a:xfrm>
              <a:off x="4157" y="2688"/>
              <a:ext cx="0" cy="256"/>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30"/>
            <p:cNvSpPr>
              <a:spLocks noChangeShapeType="1"/>
            </p:cNvSpPr>
            <p:nvPr/>
          </p:nvSpPr>
          <p:spPr bwMode="auto">
            <a:xfrm>
              <a:off x="4157" y="1680"/>
              <a:ext cx="0" cy="280"/>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2" name="Line 31"/>
            <p:cNvSpPr>
              <a:spLocks noChangeShapeType="1"/>
            </p:cNvSpPr>
            <p:nvPr/>
          </p:nvSpPr>
          <p:spPr bwMode="auto">
            <a:xfrm>
              <a:off x="4157" y="2222"/>
              <a:ext cx="0" cy="230"/>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Rectangle 33"/>
            <p:cNvSpPr>
              <a:spLocks noChangeArrowheads="1"/>
            </p:cNvSpPr>
            <p:nvPr/>
          </p:nvSpPr>
          <p:spPr bwMode="auto">
            <a:xfrm>
              <a:off x="3919" y="2494"/>
              <a:ext cx="4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dirty="0">
                  <a:solidFill>
                    <a:srgbClr val="3333CC"/>
                  </a:solidFill>
                </a:rPr>
                <a:t>College</a:t>
              </a:r>
              <a:endParaRPr lang="en-US" altLang="en-US" dirty="0"/>
            </a:p>
          </p:txBody>
        </p:sp>
        <p:sp>
          <p:nvSpPr>
            <p:cNvPr id="68624" name="Rectangle 34"/>
            <p:cNvSpPr>
              <a:spLocks noChangeArrowheads="1"/>
            </p:cNvSpPr>
            <p:nvPr/>
          </p:nvSpPr>
          <p:spPr bwMode="auto">
            <a:xfrm>
              <a:off x="3867" y="1960"/>
              <a:ext cx="543" cy="262"/>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5" name="Rectangle 35"/>
            <p:cNvSpPr>
              <a:spLocks noChangeArrowheads="1"/>
            </p:cNvSpPr>
            <p:nvPr/>
          </p:nvSpPr>
          <p:spPr bwMode="auto">
            <a:xfrm>
              <a:off x="4026" y="2002"/>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dirty="0">
                  <a:solidFill>
                    <a:srgbClr val="3333CC"/>
                  </a:solidFill>
                </a:rPr>
                <a:t>NSI</a:t>
              </a:r>
              <a:endParaRPr lang="en-US" altLang="en-US" dirty="0"/>
            </a:p>
          </p:txBody>
        </p:sp>
        <p:sp>
          <p:nvSpPr>
            <p:cNvPr id="68626" name="Rectangle 40"/>
            <p:cNvSpPr>
              <a:spLocks noChangeArrowheads="1"/>
            </p:cNvSpPr>
            <p:nvPr/>
          </p:nvSpPr>
          <p:spPr bwMode="auto">
            <a:xfrm>
              <a:off x="4297" y="2002"/>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7" name="Rectangle 42"/>
            <p:cNvSpPr>
              <a:spLocks noChangeArrowheads="1"/>
            </p:cNvSpPr>
            <p:nvPr/>
          </p:nvSpPr>
          <p:spPr bwMode="auto">
            <a:xfrm>
              <a:off x="4407" y="1510"/>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8" name="Rectangle 43"/>
            <p:cNvSpPr>
              <a:spLocks noChangeArrowheads="1"/>
            </p:cNvSpPr>
            <p:nvPr/>
          </p:nvSpPr>
          <p:spPr bwMode="auto">
            <a:xfrm>
              <a:off x="3657" y="1440"/>
              <a:ext cx="1008" cy="288"/>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9" name="Rectangle 44"/>
            <p:cNvSpPr>
              <a:spLocks noChangeArrowheads="1"/>
            </p:cNvSpPr>
            <p:nvPr/>
          </p:nvSpPr>
          <p:spPr bwMode="auto">
            <a:xfrm>
              <a:off x="3753" y="1488"/>
              <a:ext cx="8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dirty="0">
                  <a:solidFill>
                    <a:srgbClr val="3333CC"/>
                  </a:solidFill>
                </a:rPr>
                <a:t>SELECTION</a:t>
              </a:r>
              <a:endParaRPr lang="en-US" altLang="en-US" dirty="0"/>
            </a:p>
          </p:txBody>
        </p:sp>
      </p:grpSp>
      <p:pic>
        <p:nvPicPr>
          <p:cNvPr id="2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1"/>
          <p:cNvSpPr>
            <a:spLocks noGrp="1"/>
          </p:cNvSpPr>
          <p:nvPr>
            <p:ph type="sldNum" sz="quarter" idx="11"/>
          </p:nvPr>
        </p:nvSpPr>
        <p:spPr>
          <a:xfrm>
            <a:off x="8546883" y="6309350"/>
            <a:ext cx="345642" cy="396250"/>
          </a:xfrm>
        </p:spPr>
        <p:txBody>
          <a:body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27</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136" y="1480367"/>
            <a:ext cx="4685023" cy="4703763"/>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idx="4294967295"/>
          </p:nvPr>
        </p:nvSpPr>
        <p:spPr bwMode="auto">
          <a:xfrm>
            <a:off x="1235339" y="325534"/>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Seaman to Admiral-21</a:t>
            </a:r>
          </a:p>
        </p:txBody>
      </p:sp>
      <p:sp>
        <p:nvSpPr>
          <p:cNvPr id="70661" name="Rectangle 3"/>
          <p:cNvSpPr>
            <a:spLocks noGrp="1" noChangeArrowheads="1"/>
          </p:cNvSpPr>
          <p:nvPr>
            <p:ph type="body" idx="1"/>
          </p:nvPr>
        </p:nvSpPr>
        <p:spPr bwMode="auto">
          <a:xfrm>
            <a:off x="83199" y="1297541"/>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At the University…</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Assigned to an NROTC unit as an Officer Candidate.</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Remain on active duty…receive pay and allowances.  Time does not count towards officer retirement but it does count for pay purposes.</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Complete degree program within 36 months and prior</a:t>
            </a:r>
          </a:p>
          <a:p>
            <a:pPr marL="914400" lvl="1" indent="-457200" eaLnBrk="1" hangingPunct="1">
              <a:lnSpc>
                <a:spcPct val="90000"/>
              </a:lnSpc>
              <a:spcBef>
                <a:spcPct val="10000"/>
              </a:spcBef>
              <a:buFontTx/>
              <a:buNone/>
            </a:pPr>
            <a:r>
              <a:rPr lang="en-US" altLang="en-US" sz="2000" b="1" dirty="0" smtClean="0">
                <a:solidFill>
                  <a:schemeClr val="tx2"/>
                </a:solidFill>
                <a:latin typeface="Arial" panose="020B0604020202020204" pitchFamily="34" charset="0"/>
                <a:cs typeface="Arial" panose="020B0604020202020204" pitchFamily="34" charset="0"/>
              </a:rPr>
              <a:t>       to age limit for assigned option.</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Complete two semesters of calculus and calculus-based physics. </a:t>
            </a:r>
            <a:r>
              <a:rPr lang="en-US" altLang="en-US" sz="2000" b="1" i="1" dirty="0" smtClean="0">
                <a:solidFill>
                  <a:schemeClr val="tx2"/>
                </a:solidFill>
                <a:latin typeface="Arial" panose="020B0604020202020204" pitchFamily="34" charset="0"/>
                <a:cs typeface="Arial" panose="020B0604020202020204" pitchFamily="34" charset="0"/>
              </a:rPr>
              <a:t>(Exception:  Nurse Option.)</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Attend unit established drills, labs, </a:t>
            </a:r>
          </a:p>
          <a:p>
            <a:pPr marL="914400" lvl="1" indent="-457200" eaLnBrk="1" hangingPunct="1">
              <a:lnSpc>
                <a:spcPct val="90000"/>
              </a:lnSpc>
              <a:spcBef>
                <a:spcPct val="10000"/>
              </a:spcBef>
              <a:buFontTx/>
              <a:buNone/>
            </a:pPr>
            <a:r>
              <a:rPr lang="en-US" altLang="en-US" sz="2000" b="1" dirty="0" smtClean="0">
                <a:solidFill>
                  <a:schemeClr val="tx2"/>
                </a:solidFill>
                <a:latin typeface="Arial" panose="020B0604020202020204" pitchFamily="34" charset="0"/>
                <a:cs typeface="Arial" panose="020B0604020202020204" pitchFamily="34" charset="0"/>
              </a:rPr>
              <a:t>       GMT, etc.</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Maintain all eligibility requirements</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Service Selection </a:t>
            </a:r>
            <a:r>
              <a:rPr lang="en-US" altLang="en-US" sz="2000" b="1" i="1" dirty="0" smtClean="0">
                <a:solidFill>
                  <a:schemeClr val="tx2"/>
                </a:solidFill>
                <a:latin typeface="Arial" panose="020B0604020202020204" pitchFamily="34" charset="0"/>
                <a:cs typeface="Arial" panose="020B0604020202020204" pitchFamily="34" charset="0"/>
              </a:rPr>
              <a:t>(Core option only.)3</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489276" y="6309350"/>
            <a:ext cx="34564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28</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2603" y="4051257"/>
            <a:ext cx="2412696" cy="2229206"/>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idx="4294967295"/>
          </p:nvPr>
        </p:nvSpPr>
        <p:spPr bwMode="auto">
          <a:xfrm>
            <a:off x="1235339" y="325534"/>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Naval Science Institute - OTC Newport</a:t>
            </a:r>
          </a:p>
        </p:txBody>
      </p:sp>
      <p:sp>
        <p:nvSpPr>
          <p:cNvPr id="72709" name="Rectangle 3"/>
          <p:cNvSpPr>
            <a:spLocks noGrp="1" noChangeArrowheads="1"/>
          </p:cNvSpPr>
          <p:nvPr>
            <p:ph type="body" idx="1"/>
          </p:nvPr>
        </p:nvSpPr>
        <p:spPr bwMode="auto">
          <a:xfrm>
            <a:off x="209381" y="1390337"/>
            <a:ext cx="9144000" cy="440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Two six week courses starting in February and March</a:t>
            </a:r>
          </a:p>
          <a:p>
            <a:pPr marL="533400" indent="-5334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Covers Professional Military Education:</a:t>
            </a:r>
          </a:p>
          <a:p>
            <a:pPr marL="914400" lvl="1" indent="-4572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Introduction, Sea Power and Maritime Affairs </a:t>
            </a:r>
          </a:p>
          <a:p>
            <a:pPr marL="914400" lvl="1" indent="-4572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Naval Sea Systems I and II (Engineering and Weapons)</a:t>
            </a:r>
          </a:p>
          <a:p>
            <a:pPr marL="914400" lvl="1" indent="-4572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Navigation  and Naval Ops</a:t>
            </a:r>
          </a:p>
          <a:p>
            <a:pPr marL="533400" indent="-5334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Physical Readiness Training</a:t>
            </a:r>
          </a:p>
          <a:p>
            <a:pPr marL="533400" indent="-5334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Swimming Qualifications</a:t>
            </a:r>
          </a:p>
          <a:p>
            <a:pPr marL="533400" indent="-5334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Receive Officer Candidate uniforms</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29</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8497" y="3884102"/>
            <a:ext cx="3514027" cy="2338585"/>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bwMode="auto">
          <a:xfrm>
            <a:off x="-209381" y="376238"/>
            <a:ext cx="9144000" cy="692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r">
              <a:buFontTx/>
              <a:buNone/>
              <a:defRPr/>
            </a:pPr>
            <a:r>
              <a:rPr lang="en-US" altLang="en-US" b="1" dirty="0" smtClean="0">
                <a:solidFill>
                  <a:schemeClr val="bg1">
                    <a:lumMod val="50000"/>
                  </a:schemeClr>
                </a:solidFill>
                <a:latin typeface="Arial" panose="020B0604020202020204" pitchFamily="34" charset="0"/>
                <a:cs typeface="Arial" panose="020B0604020202020204" pitchFamily="34" charset="0"/>
              </a:rPr>
              <a:t>Disclaimer</a:t>
            </a:r>
          </a:p>
        </p:txBody>
      </p:sp>
      <p:sp>
        <p:nvSpPr>
          <p:cNvPr id="6" name="Content Placeholder 2"/>
          <p:cNvSpPr txBox="1">
            <a:spLocks/>
          </p:cNvSpPr>
          <p:nvPr/>
        </p:nvSpPr>
        <p:spPr>
          <a:xfrm>
            <a:off x="0" y="1239934"/>
            <a:ext cx="9144000" cy="45259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sz="2800" b="1" kern="0" dirty="0" smtClean="0">
                <a:solidFill>
                  <a:schemeClr val="tx2"/>
                </a:solidFill>
                <a:latin typeface="Arial" panose="020B0604020202020204" pitchFamily="34" charset="0"/>
                <a:cs typeface="Arial" panose="020B0604020202020204" pitchFamily="34" charset="0"/>
              </a:rPr>
              <a:t>**This brief is a </a:t>
            </a:r>
            <a:r>
              <a:rPr lang="en-US" sz="2800" b="1" u="sng" kern="0" dirty="0" smtClean="0">
                <a:solidFill>
                  <a:srgbClr val="FF0000"/>
                </a:solidFill>
                <a:latin typeface="Arial" panose="020B0604020202020204" pitchFamily="34" charset="0"/>
                <a:cs typeface="Arial" panose="020B0604020202020204" pitchFamily="34" charset="0"/>
              </a:rPr>
              <a:t>generalization</a:t>
            </a:r>
            <a:r>
              <a:rPr lang="en-US" sz="2800" b="1" kern="0" dirty="0" smtClean="0">
                <a:solidFill>
                  <a:schemeClr val="tx2"/>
                </a:solidFill>
                <a:latin typeface="Arial" panose="020B0604020202020204" pitchFamily="34" charset="0"/>
                <a:cs typeface="Arial" panose="020B0604020202020204" pitchFamily="34" charset="0"/>
              </a:rPr>
              <a:t> of the program.  All applicants to this program must be familiar with the official directives related to STA-21. </a:t>
            </a:r>
          </a:p>
          <a:p>
            <a:pPr marL="0" indent="0" algn="ctr">
              <a:buFontTx/>
              <a:buNone/>
              <a:defRPr/>
            </a:pPr>
            <a:endParaRPr lang="en-US" sz="1200" b="1" kern="0" dirty="0" smtClean="0">
              <a:solidFill>
                <a:schemeClr val="tx2"/>
              </a:solidFill>
              <a:latin typeface="Arial" panose="020B0604020202020204" pitchFamily="34" charset="0"/>
              <a:cs typeface="Arial" panose="020B0604020202020204" pitchFamily="34" charset="0"/>
            </a:endParaRPr>
          </a:p>
          <a:p>
            <a:pPr marL="0" indent="0" algn="ctr">
              <a:buFontTx/>
              <a:buNone/>
              <a:defRPr/>
            </a:pPr>
            <a:r>
              <a:rPr lang="en-US" sz="2800" b="1" kern="0" dirty="0" smtClean="0">
                <a:solidFill>
                  <a:schemeClr val="tx2"/>
                </a:solidFill>
                <a:latin typeface="Arial" panose="020B0604020202020204" pitchFamily="34" charset="0"/>
                <a:cs typeface="Arial" panose="020B0604020202020204" pitchFamily="34" charset="0"/>
              </a:rPr>
              <a:t>**The </a:t>
            </a:r>
            <a:r>
              <a:rPr lang="en-US" sz="2800" b="1" kern="0" dirty="0" smtClean="0">
                <a:solidFill>
                  <a:schemeClr val="tx2"/>
                </a:solidFill>
                <a:latin typeface="Arial" panose="020B0604020202020204" pitchFamily="34" charset="0"/>
                <a:cs typeface="Arial" panose="020B0604020202020204" pitchFamily="34" charset="0"/>
              </a:rPr>
              <a:t>FY26 </a:t>
            </a:r>
            <a:r>
              <a:rPr lang="en-US" sz="2800" b="1" kern="0" dirty="0" smtClean="0">
                <a:solidFill>
                  <a:schemeClr val="tx2"/>
                </a:solidFill>
                <a:latin typeface="Arial" panose="020B0604020202020204" pitchFamily="34" charset="0"/>
                <a:cs typeface="Arial" panose="020B0604020202020204" pitchFamily="34" charset="0"/>
              </a:rPr>
              <a:t>STA-21 Program Announcement NAVADMIN Draft is in the routing chain.  All details outlined in this brief are subject to change based upon NAVADMIN final approval by Chief of Naval Personnel. </a:t>
            </a:r>
          </a:p>
          <a:p>
            <a:pPr marL="0" indent="0" algn="ctr">
              <a:buFontTx/>
              <a:buNone/>
              <a:defRPr/>
            </a:pPr>
            <a:endParaRPr lang="en-US" sz="1200" b="1" kern="0" dirty="0">
              <a:solidFill>
                <a:schemeClr val="tx2"/>
              </a:solidFill>
              <a:latin typeface="Arial" panose="020B0604020202020204" pitchFamily="34" charset="0"/>
              <a:cs typeface="Arial" panose="020B0604020202020204" pitchFamily="34" charset="0"/>
            </a:endParaRPr>
          </a:p>
          <a:p>
            <a:pPr marL="0" indent="0" algn="ctr">
              <a:buFontTx/>
              <a:buNone/>
              <a:defRPr/>
            </a:pPr>
            <a:r>
              <a:rPr lang="en-US" sz="2800" b="1" kern="0" dirty="0" smtClean="0">
                <a:solidFill>
                  <a:schemeClr val="tx2"/>
                </a:solidFill>
                <a:latin typeface="Arial" panose="020B0604020202020204" pitchFamily="34" charset="0"/>
                <a:cs typeface="Arial" panose="020B0604020202020204" pitchFamily="34" charset="0"/>
              </a:rPr>
              <a:t>**Roughly 25% of the selection packages we receive are found to be unqualified for the program for various reasons. </a:t>
            </a:r>
            <a:endParaRPr lang="en-US" sz="2800" b="1" kern="0" dirty="0">
              <a:solidFill>
                <a:schemeClr val="tx2"/>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7"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3</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idx="4294967295"/>
          </p:nvPr>
        </p:nvSpPr>
        <p:spPr bwMode="auto">
          <a:xfrm>
            <a:off x="1230794"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Milestones</a:t>
            </a:r>
          </a:p>
        </p:txBody>
      </p:sp>
      <p:sp>
        <p:nvSpPr>
          <p:cNvPr id="74757" name="Rectangle 3"/>
          <p:cNvSpPr>
            <a:spLocks noGrp="1" noChangeArrowheads="1"/>
          </p:cNvSpPr>
          <p:nvPr>
            <p:ph type="body" idx="1"/>
          </p:nvPr>
        </p:nvSpPr>
        <p:spPr bwMode="auto">
          <a:xfrm>
            <a:off x="685800" y="1676087"/>
            <a:ext cx="8077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4" algn="ctr" eaLnBrk="1" hangingPunct="1">
              <a:lnSpc>
                <a:spcPct val="90000"/>
              </a:lnSpc>
              <a:spcBef>
                <a:spcPct val="10000"/>
              </a:spcBef>
              <a:buFontTx/>
              <a:buNone/>
            </a:pPr>
            <a:endParaRPr lang="en-US" altLang="en-US" sz="24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Application Opens			Feb 2025</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Application Deadline			1 Jul </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Selection Board				Aug/Sep </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NAVADMIN of Selectees		Oct </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Begin NSI					Feb/Mar 2026</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Begin College*				Sum/Fall</a:t>
            </a:r>
          </a:p>
          <a:p>
            <a:pPr eaLnBrk="1" hangingPunct="1">
              <a:lnSpc>
                <a:spcPct val="90000"/>
              </a:lnSpc>
              <a:spcBef>
                <a:spcPct val="10000"/>
              </a:spcBef>
              <a:buFontTx/>
              <a:buNone/>
            </a:pPr>
            <a:endParaRPr lang="en-US" altLang="en-US" sz="24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buFontTx/>
              <a:buNone/>
            </a:pPr>
            <a:r>
              <a:rPr lang="en-US" altLang="en-US" sz="2400" b="1" i="1" dirty="0" smtClean="0">
                <a:solidFill>
                  <a:schemeClr val="tx2"/>
                </a:solidFill>
                <a:latin typeface="Arial" panose="020B0604020202020204" pitchFamily="34" charset="0"/>
                <a:cs typeface="Arial" panose="020B0604020202020204" pitchFamily="34" charset="0"/>
              </a:rPr>
              <a:t>* Not all participants will begin at same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30</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5"/>
          <p:cNvSpPr>
            <a:spLocks noGrp="1" noChangeArrowheads="1"/>
          </p:cNvSpPr>
          <p:nvPr>
            <p:ph type="title" idx="4294967295"/>
          </p:nvPr>
        </p:nvSpPr>
        <p:spPr bwMode="auto">
          <a:xfrm>
            <a:off x="1235339" y="345498"/>
            <a:ext cx="7772400" cy="1009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Information</a:t>
            </a:r>
          </a:p>
        </p:txBody>
      </p:sp>
      <p:sp>
        <p:nvSpPr>
          <p:cNvPr id="76805" name="Rectangle 6"/>
          <p:cNvSpPr>
            <a:spLocks noGrp="1" noChangeArrowheads="1"/>
          </p:cNvSpPr>
          <p:nvPr>
            <p:ph type="body" idx="1"/>
          </p:nvPr>
        </p:nvSpPr>
        <p:spPr bwMode="auto">
          <a:xfrm>
            <a:off x="266988" y="1736219"/>
            <a:ext cx="9144000" cy="463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800" b="1" dirty="0" smtClean="0">
                <a:solidFill>
                  <a:schemeClr val="tx2"/>
                </a:solidFill>
                <a:latin typeface="Arial" panose="020B0604020202020204" pitchFamily="34" charset="0"/>
                <a:cs typeface="Arial" panose="020B0604020202020204" pitchFamily="34" charset="0"/>
              </a:rPr>
              <a:t>Commercial: (847) 688-5454x242 or 243</a:t>
            </a:r>
          </a:p>
          <a:p>
            <a:pPr eaLnBrk="1" hangingPunct="1">
              <a:lnSpc>
                <a:spcPct val="90000"/>
              </a:lnSpc>
              <a:spcBef>
                <a:spcPct val="10000"/>
              </a:spcBef>
            </a:pPr>
            <a:r>
              <a:rPr lang="en-US" altLang="en-US" sz="2800" b="1" dirty="0" smtClean="0">
                <a:solidFill>
                  <a:schemeClr val="tx2"/>
                </a:solidFill>
                <a:latin typeface="Arial" panose="020B0604020202020204" pitchFamily="34" charset="0"/>
                <a:cs typeface="Arial" panose="020B0604020202020204" pitchFamily="34" charset="0"/>
              </a:rPr>
              <a:t>DSN:  792-5454x243 or 242 </a:t>
            </a:r>
          </a:p>
          <a:p>
            <a:pPr eaLnBrk="1" hangingPunct="1">
              <a:lnSpc>
                <a:spcPct val="90000"/>
              </a:lnSpc>
              <a:spcBef>
                <a:spcPct val="10000"/>
              </a:spcBef>
            </a:pPr>
            <a:r>
              <a:rPr lang="en-US" altLang="en-US" sz="2800" b="1" dirty="0" smtClean="0">
                <a:solidFill>
                  <a:schemeClr val="tx2"/>
                </a:solidFill>
                <a:latin typeface="Arial" panose="020B0604020202020204" pitchFamily="34" charset="0"/>
                <a:cs typeface="Arial" panose="020B0604020202020204" pitchFamily="34" charset="0"/>
              </a:rPr>
              <a:t>Email:  GRLK_STA21@us.navy.mil</a:t>
            </a:r>
          </a:p>
          <a:p>
            <a:r>
              <a:rPr lang="en-US" altLang="en-US" sz="2800" b="1" dirty="0" smtClean="0">
                <a:solidFill>
                  <a:schemeClr val="tx2"/>
                </a:solidFill>
                <a:latin typeface="Arial" panose="020B0604020202020204" pitchFamily="34" charset="0"/>
                <a:cs typeface="Arial" panose="020B0604020202020204" pitchFamily="34" charset="0"/>
              </a:rPr>
              <a:t>Website:  https://www.netc.navy.mil/Commands/Naval-Service-Training-Command/STA-21/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31</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bwMode="auto">
          <a:xfrm>
            <a:off x="1177732" y="30602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b="1" dirty="0" smtClean="0">
                <a:solidFill>
                  <a:srgbClr val="002060"/>
                </a:solidFill>
                <a:latin typeface="Arial" panose="020B0604020202020204" pitchFamily="34" charset="0"/>
                <a:cs typeface="Arial" panose="020B0604020202020204" pitchFamily="34" charset="0"/>
              </a:rPr>
              <a:t>STA-21 Directives</a:t>
            </a:r>
          </a:p>
        </p:txBody>
      </p:sp>
      <p:sp>
        <p:nvSpPr>
          <p:cNvPr id="3" name="Content Placeholder 2"/>
          <p:cNvSpPr>
            <a:spLocks noGrp="1"/>
          </p:cNvSpPr>
          <p:nvPr>
            <p:ph idx="1"/>
          </p:nvPr>
        </p:nvSpPr>
        <p:spPr>
          <a:xfrm>
            <a:off x="250825" y="1254919"/>
            <a:ext cx="8699308" cy="5170487"/>
          </a:xfrm>
        </p:spPr>
        <p:txBody>
          <a:bodyPr/>
          <a:lstStyle/>
          <a:p>
            <a:pPr>
              <a:defRPr/>
            </a:pPr>
            <a:r>
              <a:rPr lang="en-US" sz="2000" b="1" dirty="0" smtClean="0">
                <a:solidFill>
                  <a:schemeClr val="tx2"/>
                </a:solidFill>
                <a:latin typeface="Arial" panose="020B0604020202020204" pitchFamily="34" charset="0"/>
                <a:cs typeface="Arial" panose="020B0604020202020204" pitchFamily="34" charset="0"/>
              </a:rPr>
              <a:t>OPNAV 1420.1 series (Chapter 8) </a:t>
            </a:r>
            <a:r>
              <a:rPr lang="en-US" sz="2000" b="1" dirty="0" smtClean="0">
                <a:solidFill>
                  <a:schemeClr val="tx2"/>
                </a:solidFill>
                <a:latin typeface="Arial" panose="020B0604020202020204" pitchFamily="34" charset="0"/>
                <a:cs typeface="Arial" panose="020B0604020202020204" pitchFamily="34" charset="0"/>
              </a:rPr>
              <a:t>is currently </a:t>
            </a:r>
            <a:r>
              <a:rPr lang="en-US" sz="2000" b="1" dirty="0" smtClean="0">
                <a:solidFill>
                  <a:schemeClr val="tx2"/>
                </a:solidFill>
                <a:latin typeface="Arial" panose="020B0604020202020204" pitchFamily="34" charset="0"/>
                <a:cs typeface="Arial" panose="020B0604020202020204" pitchFamily="34" charset="0"/>
              </a:rPr>
              <a:t>under revision.  The STA-21 program changes annually and the STA-21 website </a:t>
            </a:r>
            <a:r>
              <a:rPr lang="en-US" sz="2000" b="1" dirty="0" smtClean="0">
                <a:solidFill>
                  <a:schemeClr val="tx2"/>
                </a:solidFill>
                <a:latin typeface="Arial" panose="020B0604020202020204" pitchFamily="34" charset="0"/>
                <a:cs typeface="Arial" panose="020B0604020202020204" pitchFamily="34" charset="0"/>
              </a:rPr>
              <a:t>and NAVADMIN have </a:t>
            </a:r>
            <a:r>
              <a:rPr lang="en-US" sz="2000" b="1" dirty="0" smtClean="0">
                <a:solidFill>
                  <a:schemeClr val="tx2"/>
                </a:solidFill>
                <a:latin typeface="Arial" panose="020B0604020202020204" pitchFamily="34" charset="0"/>
                <a:cs typeface="Arial" panose="020B0604020202020204" pitchFamily="34" charset="0"/>
              </a:rPr>
              <a:t>the most up-to-date information.</a:t>
            </a:r>
          </a:p>
          <a:p>
            <a:pPr>
              <a:defRPr/>
            </a:pPr>
            <a:endParaRPr lang="en-US" sz="1000" b="1" dirty="0" smtClean="0">
              <a:solidFill>
                <a:schemeClr val="tx2"/>
              </a:solidFill>
              <a:latin typeface="Arial" panose="020B0604020202020204" pitchFamily="34" charset="0"/>
              <a:cs typeface="Arial" panose="020B0604020202020204" pitchFamily="34" charset="0"/>
            </a:endParaRPr>
          </a:p>
          <a:p>
            <a:pPr>
              <a:defRPr/>
            </a:pPr>
            <a:r>
              <a:rPr lang="en-US" sz="2000" b="1" dirty="0" smtClean="0">
                <a:solidFill>
                  <a:schemeClr val="tx2"/>
                </a:solidFill>
                <a:latin typeface="Arial" panose="020B0604020202020204" pitchFamily="34" charset="0"/>
                <a:cs typeface="Arial" panose="020B0604020202020204" pitchFamily="34" charset="0"/>
              </a:rPr>
              <a:t>The Program </a:t>
            </a:r>
            <a:r>
              <a:rPr lang="en-US" sz="2000" b="1" dirty="0" smtClean="0">
                <a:solidFill>
                  <a:schemeClr val="tx2"/>
                </a:solidFill>
                <a:latin typeface="Arial" panose="020B0604020202020204" pitchFamily="34" charset="0"/>
                <a:cs typeface="Arial" panose="020B0604020202020204" pitchFamily="34" charset="0"/>
              </a:rPr>
              <a:t>Authorization (PA) for each community, which provide requirements for eligibility, can be found on the STA-21 website. </a:t>
            </a:r>
          </a:p>
          <a:p>
            <a:pPr>
              <a:defRPr/>
            </a:pPr>
            <a:endParaRPr lang="en-US" sz="1000" b="1" dirty="0" smtClean="0">
              <a:solidFill>
                <a:schemeClr val="tx2"/>
              </a:solidFill>
              <a:latin typeface="Arial" panose="020B0604020202020204" pitchFamily="34" charset="0"/>
              <a:cs typeface="Arial" panose="020B0604020202020204" pitchFamily="34" charset="0"/>
            </a:endParaRPr>
          </a:p>
          <a:p>
            <a:pPr>
              <a:defRPr/>
            </a:pPr>
            <a:r>
              <a:rPr lang="en-US" sz="2000" b="1" dirty="0" smtClean="0">
                <a:solidFill>
                  <a:schemeClr val="tx2"/>
                </a:solidFill>
                <a:latin typeface="Arial" panose="020B0604020202020204" pitchFamily="34" charset="0"/>
                <a:cs typeface="Arial" panose="020B0604020202020204" pitchFamily="34" charset="0"/>
              </a:rPr>
              <a:t>The STA-21 </a:t>
            </a:r>
            <a:r>
              <a:rPr lang="en-US" sz="2000" b="1" dirty="0" smtClean="0">
                <a:solidFill>
                  <a:schemeClr val="tx2"/>
                </a:solidFill>
                <a:latin typeface="Arial" panose="020B0604020202020204" pitchFamily="34" charset="0"/>
                <a:cs typeface="Arial" panose="020B0604020202020204" pitchFamily="34" charset="0"/>
              </a:rPr>
              <a:t>Announcement NAVADMIN </a:t>
            </a:r>
            <a:r>
              <a:rPr lang="en-US" sz="2000" b="1" dirty="0" smtClean="0">
                <a:solidFill>
                  <a:schemeClr val="tx2"/>
                </a:solidFill>
                <a:latin typeface="Arial" panose="020B0604020202020204" pitchFamily="34" charset="0"/>
                <a:cs typeface="Arial" panose="020B0604020202020204" pitchFamily="34" charset="0"/>
              </a:rPr>
              <a:t>is released annually via Naval Message and is also posted on the STA-21 website.  This is where you can find what communities are open for that year. </a:t>
            </a:r>
          </a:p>
          <a:p>
            <a:pPr>
              <a:defRPr/>
            </a:pPr>
            <a:endParaRPr lang="en-US" sz="1000" b="1" dirty="0" smtClean="0">
              <a:solidFill>
                <a:schemeClr val="tx2"/>
              </a:solidFill>
              <a:latin typeface="Arial" panose="020B0604020202020204" pitchFamily="34" charset="0"/>
              <a:cs typeface="Arial" panose="020B0604020202020204" pitchFamily="34" charset="0"/>
            </a:endParaRPr>
          </a:p>
          <a:p>
            <a:pPr>
              <a:defRPr/>
            </a:pPr>
            <a:r>
              <a:rPr lang="en-US" sz="2000" b="1" dirty="0" smtClean="0">
                <a:solidFill>
                  <a:schemeClr val="tx2"/>
                </a:solidFill>
                <a:latin typeface="Arial" panose="020B0604020202020204" pitchFamily="34" charset="0"/>
                <a:cs typeface="Arial" panose="020B0604020202020204" pitchFamily="34" charset="0"/>
              </a:rPr>
              <a:t>The STA-21 website:  </a:t>
            </a:r>
            <a:r>
              <a:rPr lang="en-US" sz="2000" b="1" dirty="0" smtClean="0">
                <a:solidFill>
                  <a:schemeClr val="tx1">
                    <a:lumMod val="75000"/>
                  </a:schemeClr>
                </a:solidFill>
                <a:latin typeface="Arial" panose="020B0604020202020204" pitchFamily="34" charset="0"/>
                <a:cs typeface="Arial" panose="020B0604020202020204" pitchFamily="34" charset="0"/>
                <a:hlinkClick r:id="rId3"/>
              </a:rPr>
              <a:t>https://www.netc.navy.mil/Commands/Naval-Service-Training-Command/STA-21/</a:t>
            </a:r>
            <a:r>
              <a:rPr lang="en-US" sz="2000" b="1" dirty="0" smtClean="0">
                <a:solidFill>
                  <a:schemeClr val="tx1">
                    <a:lumMod val="75000"/>
                  </a:schemeClr>
                </a:solidFill>
                <a:latin typeface="Arial" panose="020B0604020202020204" pitchFamily="34" charset="0"/>
                <a:cs typeface="Arial" panose="020B0604020202020204" pitchFamily="34" charset="0"/>
              </a:rPr>
              <a:t> </a:t>
            </a:r>
          </a:p>
          <a:p>
            <a:pPr marL="0" indent="0">
              <a:buFontTx/>
              <a:buNone/>
              <a:defRPr/>
            </a:pPr>
            <a:endParaRPr lang="en-US" sz="1000" b="1" dirty="0">
              <a:solidFill>
                <a:schemeClr val="tx2"/>
              </a:solidFill>
              <a:latin typeface="Arial" panose="020B0604020202020204" pitchFamily="34" charset="0"/>
              <a:cs typeface="Arial" panose="020B0604020202020204" pitchFamily="34" charset="0"/>
            </a:endParaRPr>
          </a:p>
          <a:p>
            <a:pPr marL="0" indent="0">
              <a:buNone/>
              <a:defRPr/>
            </a:pPr>
            <a:r>
              <a:rPr lang="en-US" sz="2000" b="1" dirty="0" smtClean="0">
                <a:solidFill>
                  <a:schemeClr val="tx2"/>
                </a:solidFill>
                <a:latin typeface="Arial" panose="020B0604020202020204" pitchFamily="34" charset="0"/>
                <a:cs typeface="Arial" panose="020B0604020202020204" pitchFamily="34" charset="0"/>
              </a:rPr>
              <a:t>***In the event of a conflict between any of the directives above, please call the STA-21 office for clarification. </a:t>
            </a:r>
            <a:r>
              <a:rPr lang="en-US" altLang="en-US" sz="2000" b="1" dirty="0">
                <a:solidFill>
                  <a:schemeClr val="tx2"/>
                </a:solidFill>
                <a:latin typeface="Arial" panose="020B0604020202020204" pitchFamily="34" charset="0"/>
                <a:cs typeface="Arial" panose="020B0604020202020204" pitchFamily="34" charset="0"/>
              </a:rPr>
              <a:t>(847) </a:t>
            </a:r>
            <a:r>
              <a:rPr lang="en-US" altLang="en-US" sz="2000" b="1" dirty="0" smtClean="0">
                <a:solidFill>
                  <a:schemeClr val="tx2"/>
                </a:solidFill>
                <a:latin typeface="Arial" panose="020B0604020202020204" pitchFamily="34" charset="0"/>
                <a:cs typeface="Arial" panose="020B0604020202020204" pitchFamily="34" charset="0"/>
              </a:rPr>
              <a:t>688-5454x243/242</a:t>
            </a:r>
            <a:r>
              <a:rPr lang="en-US" sz="2000" b="1" dirty="0" smtClean="0">
                <a:solidFill>
                  <a:schemeClr val="tx2"/>
                </a:solidFill>
                <a:latin typeface="Arial" panose="020B0604020202020204" pitchFamily="34" charset="0"/>
                <a:cs typeface="Arial" panose="020B0604020202020204" pitchFamily="34" charset="0"/>
              </a:rPr>
              <a:t>, DSN: </a:t>
            </a:r>
            <a:r>
              <a:rPr lang="en-US" altLang="en-US" sz="2000" b="1" dirty="0" smtClean="0">
                <a:solidFill>
                  <a:schemeClr val="tx2"/>
                </a:solidFill>
                <a:latin typeface="Arial" panose="020B0604020202020204" pitchFamily="34" charset="0"/>
                <a:cs typeface="Arial" panose="020B0604020202020204" pitchFamily="34" charset="0"/>
              </a:rPr>
              <a:t>792-5454x243/242 </a:t>
            </a:r>
            <a:r>
              <a:rPr lang="en-US" sz="2000" b="1" dirty="0" smtClean="0">
                <a:solidFill>
                  <a:schemeClr val="tx2"/>
                </a:solidFill>
                <a:latin typeface="Arial" panose="020B0604020202020204" pitchFamily="34" charset="0"/>
                <a:cs typeface="Arial" panose="020B0604020202020204" pitchFamily="34" charset="0"/>
              </a:rPr>
              <a:t>***</a:t>
            </a:r>
            <a:endParaRPr lang="en-US" sz="2000" b="1" dirty="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4</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026"/>
          <p:cNvSpPr>
            <a:spLocks noGrp="1" noChangeArrowheads="1"/>
          </p:cNvSpPr>
          <p:nvPr>
            <p:ph type="title" idx="4294967295"/>
          </p:nvPr>
        </p:nvSpPr>
        <p:spPr bwMode="auto">
          <a:xfrm>
            <a:off x="1116013" y="327362"/>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STA-21 Eligibility</a:t>
            </a:r>
          </a:p>
        </p:txBody>
      </p:sp>
      <p:sp>
        <p:nvSpPr>
          <p:cNvPr id="23557" name="Rectangle 1027"/>
          <p:cNvSpPr>
            <a:spLocks noGrp="1" noChangeArrowheads="1"/>
          </p:cNvSpPr>
          <p:nvPr>
            <p:ph type="body" sz="half" idx="1"/>
          </p:nvPr>
        </p:nvSpPr>
        <p:spPr bwMode="auto">
          <a:xfrm>
            <a:off x="204741" y="1297542"/>
            <a:ext cx="8683672" cy="55980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U.S. citizen.  </a:t>
            </a:r>
            <a:r>
              <a:rPr lang="en-US" altLang="en-US" sz="1800" b="1" u="sng" dirty="0" smtClean="0">
                <a:solidFill>
                  <a:schemeClr val="tx2"/>
                </a:solidFill>
                <a:latin typeface="Arial" panose="020B0604020202020204" pitchFamily="34" charset="0"/>
                <a:cs typeface="Arial" panose="020B0604020202020204" pitchFamily="34" charset="0"/>
              </a:rPr>
              <a:t>No </a:t>
            </a:r>
            <a:r>
              <a:rPr lang="en-US" altLang="en-US" sz="1800" b="1" dirty="0" smtClean="0">
                <a:solidFill>
                  <a:schemeClr val="tx2"/>
                </a:solidFill>
                <a:latin typeface="Arial" panose="020B0604020202020204" pitchFamily="34" charset="0"/>
                <a:cs typeface="Arial" panose="020B0604020202020204" pitchFamily="34" charset="0"/>
              </a:rPr>
              <a:t>waivers.</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Recommended by CO.</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Active duty member of the Navy or Naval Reserve.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Including FTS, National Call to Service, and SELRES* </a:t>
            </a:r>
            <a:r>
              <a:rPr lang="en-US" altLang="en-US" sz="1800" b="1" dirty="0" smtClean="0">
                <a:solidFill>
                  <a:srgbClr val="FF0000"/>
                </a:solidFill>
                <a:latin typeface="Arial" panose="020B0604020202020204" pitchFamily="34" charset="0"/>
                <a:cs typeface="Arial" panose="020B0604020202020204" pitchFamily="34" charset="0"/>
              </a:rPr>
              <a:t>(*SELRES Must be on active duty throughout the entire application and board process through selection, and will be required to Re-enlist into Active Duty for six years upon selection notification).</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High School Grad/GED complete.</a:t>
            </a:r>
          </a:p>
          <a:p>
            <a:pPr eaLnBrk="1" hangingPunct="1">
              <a:lnSpc>
                <a:spcPct val="90000"/>
              </a:lnSpc>
              <a:spcBef>
                <a:spcPct val="10000"/>
              </a:spcBef>
            </a:pPr>
            <a:r>
              <a:rPr lang="en-US" altLang="en-US" sz="1800" b="1" dirty="0">
                <a:solidFill>
                  <a:schemeClr val="tx2"/>
                </a:solidFill>
                <a:latin typeface="Arial" panose="020B0604020202020204" pitchFamily="34" charset="0"/>
                <a:cs typeface="Arial" panose="020B0604020202020204" pitchFamily="34" charset="0"/>
              </a:rPr>
              <a:t>A</a:t>
            </a:r>
            <a:r>
              <a:rPr lang="en-US" altLang="en-US" sz="1800" b="1" dirty="0" smtClean="0">
                <a:solidFill>
                  <a:schemeClr val="tx2"/>
                </a:solidFill>
                <a:latin typeface="Arial" panose="020B0604020202020204" pitchFamily="34" charset="0"/>
                <a:cs typeface="Arial" panose="020B0604020202020204" pitchFamily="34" charset="0"/>
              </a:rPr>
              <a:t>ble </a:t>
            </a:r>
            <a:r>
              <a:rPr lang="en-US" altLang="en-US" sz="1800" b="1" dirty="0">
                <a:solidFill>
                  <a:schemeClr val="tx2"/>
                </a:solidFill>
                <a:latin typeface="Arial" panose="020B0604020202020204" pitchFamily="34" charset="0"/>
                <a:cs typeface="Arial" panose="020B0604020202020204" pitchFamily="34" charset="0"/>
              </a:rPr>
              <a:t>to complete </a:t>
            </a:r>
            <a:r>
              <a:rPr lang="en-US" altLang="en-US" sz="1800" b="1" dirty="0" smtClean="0">
                <a:solidFill>
                  <a:schemeClr val="tx2"/>
                </a:solidFill>
                <a:latin typeface="Arial" panose="020B0604020202020204" pitchFamily="34" charset="0"/>
                <a:cs typeface="Arial" panose="020B0604020202020204" pitchFamily="34" charset="0"/>
              </a:rPr>
              <a:t>college degree </a:t>
            </a:r>
            <a:r>
              <a:rPr lang="en-US" altLang="en-US" sz="1800" b="1" dirty="0">
                <a:solidFill>
                  <a:schemeClr val="tx2"/>
                </a:solidFill>
                <a:latin typeface="Arial" panose="020B0604020202020204" pitchFamily="34" charset="0"/>
                <a:cs typeface="Arial" panose="020B0604020202020204" pitchFamily="34" charset="0"/>
              </a:rPr>
              <a:t>in 36 months or less</a:t>
            </a:r>
            <a:r>
              <a:rPr lang="en-US" altLang="en-US" sz="1800" b="1" dirty="0" smtClean="0">
                <a:solidFill>
                  <a:schemeClr val="tx2"/>
                </a:solidFill>
                <a:latin typeface="Arial" panose="020B0604020202020204" pitchFamily="34" charset="0"/>
                <a:cs typeface="Arial" panose="020B0604020202020204" pitchFamily="34" charset="0"/>
              </a:rPr>
              <a:t>.</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Able to commission prior to 31st birthday for Nuclear Option.</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Age requirements for STA-21 commissioning target options differ. Read the  authorization guidance for the specific commissioning program.</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Maintain a cumulative GPA of 2.5 on a 4.0 scale while enrolled.</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Nuclear requires 3.0 on a 4.0 scale.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IP requires 3.0 on a 4.0 scale.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CEC requires 2.7 on a 4.0 scale.</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be physically qualified and have passed the previous PRT with a grade of GOOD LOW or better.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26" y="87313"/>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a:xfrm>
            <a:off x="8604490" y="6309350"/>
            <a:ext cx="283923" cy="548650"/>
          </a:xfrm>
        </p:spPr>
        <p:txBody>
          <a:body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5</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026"/>
          <p:cNvSpPr>
            <a:spLocks noGrp="1" noChangeArrowheads="1"/>
          </p:cNvSpPr>
          <p:nvPr>
            <p:ph type="title" idx="4294967295"/>
          </p:nvPr>
        </p:nvSpPr>
        <p:spPr bwMode="auto">
          <a:xfrm>
            <a:off x="1235339" y="347783"/>
            <a:ext cx="7772400"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Eligibility - (C</a:t>
            </a:r>
            <a:r>
              <a:rPr lang="en-US" altLang="en-US" b="1" i="1" dirty="0" smtClean="0">
                <a:solidFill>
                  <a:srgbClr val="002060"/>
                </a:solidFill>
                <a:latin typeface="Arial" panose="020B0604020202020204" pitchFamily="34" charset="0"/>
                <a:cs typeface="Arial" panose="020B0604020202020204" pitchFamily="34" charset="0"/>
              </a:rPr>
              <a:t>ontinued)</a:t>
            </a:r>
          </a:p>
        </p:txBody>
      </p:sp>
      <p:sp>
        <p:nvSpPr>
          <p:cNvPr id="25605" name="Rectangle 1028"/>
          <p:cNvSpPr>
            <a:spLocks noGrp="1" noChangeArrowheads="1"/>
          </p:cNvSpPr>
          <p:nvPr>
            <p:ph type="body" sz="half" idx="2"/>
          </p:nvPr>
        </p:nvSpPr>
        <p:spPr bwMode="auto">
          <a:xfrm>
            <a:off x="-36560" y="1361666"/>
            <a:ext cx="9274727" cy="50052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SAT:  Evidence-based Reading and Writing (EBRW)-500/Math-500 </a:t>
            </a:r>
            <a:r>
              <a:rPr lang="en-US" altLang="en-US" sz="1800" b="1" u="sng" dirty="0" smtClean="0">
                <a:solidFill>
                  <a:schemeClr val="tx2"/>
                </a:solidFill>
                <a:latin typeface="Arial" panose="020B0604020202020204" pitchFamily="34" charset="0"/>
                <a:cs typeface="Arial" panose="020B0604020202020204" pitchFamily="34" charset="0"/>
              </a:rPr>
              <a:t>or</a:t>
            </a:r>
            <a:r>
              <a:rPr lang="en-US" altLang="en-US" sz="1800" b="1" dirty="0" smtClean="0">
                <a:solidFill>
                  <a:schemeClr val="tx2"/>
                </a:solidFill>
                <a:latin typeface="Arial" panose="020B0604020202020204" pitchFamily="34" charset="0"/>
                <a:cs typeface="Arial" panose="020B0604020202020204" pitchFamily="34" charset="0"/>
              </a:rPr>
              <a:t> ACT:  English-20/Math-21.</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If applicant is unable to complete an exam due to an overseas assignment or deployment, applicants may still submit with a command letter, signed by the Commanding Officer, indicating the reason for non-availability.</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Applicants without test scores who are eligible for exemption, must ensure their high school cumulative GPA is 2.5 or better on a 4.0 scale and graduation is within the last 5 years OR a cumulative college GPA of 2.5 or better on a 4.0 scale with a minimum of 12 credits as shown on an official college transcript.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Nuclear SAT/ACT waived.</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Those with a 2yr degree will still need SAT or ACT scores or meet high school/college GPA minimum if they </a:t>
            </a:r>
            <a:r>
              <a:rPr lang="en-US" altLang="en-US" sz="1800" b="1" dirty="0" smtClean="0">
                <a:solidFill>
                  <a:schemeClr val="tx2"/>
                </a:solidFill>
                <a:latin typeface="Arial" panose="020B0604020202020204" pitchFamily="34" charset="0"/>
                <a:cs typeface="Arial" panose="020B0604020202020204" pitchFamily="34" charset="0"/>
              </a:rPr>
              <a:t>are eligible due to deployment. </a:t>
            </a: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No record of courts-martial or civilian felony convictions.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No record of DWI/DUI  within the three (3) years preceding application deadline.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Substantiated drug/alcohol incident while in enlisted status will be assessed.</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No Article 15, UCMJ, or conviction by civil court for misdemeanors (except minor offenses &lt;$300) during the three (3) years preceding application deadline.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208"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dirty="0" smtClean="0"/>
              <a:t>                      </a:t>
            </a:r>
            <a:endParaRPr lang="en-US" altLang="en-US" dirty="0"/>
          </a:p>
        </p:txBody>
      </p:sp>
      <p:sp>
        <p:nvSpPr>
          <p:cNvPr id="8"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6</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196"/>
          <p:cNvSpPr>
            <a:spLocks noChangeShapeType="1"/>
          </p:cNvSpPr>
          <p:nvPr/>
        </p:nvSpPr>
        <p:spPr bwMode="auto">
          <a:xfrm>
            <a:off x="6664325" y="5157788"/>
            <a:ext cx="293688"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AutoShape 194"/>
          <p:cNvSpPr>
            <a:spLocks noChangeArrowheads="1"/>
          </p:cNvSpPr>
          <p:nvPr/>
        </p:nvSpPr>
        <p:spPr bwMode="auto">
          <a:xfrm>
            <a:off x="6818313" y="5041900"/>
            <a:ext cx="1498600" cy="193675"/>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endParaRPr lang="en-US" altLang="en-US" baseline="-25000"/>
          </a:p>
        </p:txBody>
      </p:sp>
      <p:sp>
        <p:nvSpPr>
          <p:cNvPr id="27654" name="Line 191"/>
          <p:cNvSpPr>
            <a:spLocks noChangeShapeType="1"/>
          </p:cNvSpPr>
          <p:nvPr/>
        </p:nvSpPr>
        <p:spPr bwMode="auto">
          <a:xfrm>
            <a:off x="6469063" y="4811713"/>
            <a:ext cx="407987"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185"/>
          <p:cNvSpPr>
            <a:spLocks noChangeShapeType="1"/>
          </p:cNvSpPr>
          <p:nvPr/>
        </p:nvSpPr>
        <p:spPr bwMode="auto">
          <a:xfrm>
            <a:off x="6473825" y="6192838"/>
            <a:ext cx="403225" cy="3175"/>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184"/>
          <p:cNvSpPr>
            <a:spLocks noChangeShapeType="1"/>
          </p:cNvSpPr>
          <p:nvPr/>
        </p:nvSpPr>
        <p:spPr bwMode="auto">
          <a:xfrm>
            <a:off x="6473825" y="5846763"/>
            <a:ext cx="460375" cy="4762"/>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83"/>
          <p:cNvSpPr>
            <a:spLocks noChangeShapeType="1"/>
          </p:cNvSpPr>
          <p:nvPr/>
        </p:nvSpPr>
        <p:spPr bwMode="auto">
          <a:xfrm>
            <a:off x="6688138" y="5561013"/>
            <a:ext cx="1587" cy="633412"/>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77"/>
          <p:cNvSpPr>
            <a:spLocks noChangeShapeType="1"/>
          </p:cNvSpPr>
          <p:nvPr/>
        </p:nvSpPr>
        <p:spPr bwMode="auto">
          <a:xfrm>
            <a:off x="6510338" y="2930525"/>
            <a:ext cx="423862"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76"/>
          <p:cNvSpPr>
            <a:spLocks noChangeShapeType="1"/>
          </p:cNvSpPr>
          <p:nvPr/>
        </p:nvSpPr>
        <p:spPr bwMode="auto">
          <a:xfrm>
            <a:off x="6473825" y="2622550"/>
            <a:ext cx="366713" cy="1588"/>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75"/>
          <p:cNvSpPr>
            <a:spLocks noChangeShapeType="1"/>
          </p:cNvSpPr>
          <p:nvPr/>
        </p:nvSpPr>
        <p:spPr bwMode="auto">
          <a:xfrm flipH="1">
            <a:off x="6242050" y="2276475"/>
            <a:ext cx="749300" cy="1588"/>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74"/>
          <p:cNvSpPr>
            <a:spLocks noChangeShapeType="1"/>
          </p:cNvSpPr>
          <p:nvPr/>
        </p:nvSpPr>
        <p:spPr bwMode="auto">
          <a:xfrm>
            <a:off x="6688138" y="1955800"/>
            <a:ext cx="0" cy="1300163"/>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AutoShape 137"/>
          <p:cNvSpPr>
            <a:spLocks noChangeArrowheads="1"/>
          </p:cNvSpPr>
          <p:nvPr/>
        </p:nvSpPr>
        <p:spPr bwMode="auto">
          <a:xfrm>
            <a:off x="6835775" y="2197100"/>
            <a:ext cx="847725"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3" name="Rectangle 2"/>
          <p:cNvSpPr>
            <a:spLocks noGrp="1" noChangeArrowheads="1"/>
          </p:cNvSpPr>
          <p:nvPr>
            <p:ph type="title"/>
          </p:nvPr>
        </p:nvSpPr>
        <p:spPr bwMode="auto">
          <a:xfrm>
            <a:off x="1173163" y="30187"/>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Program Options</a:t>
            </a:r>
            <a:br>
              <a:rPr lang="en-US" altLang="en-US" b="1" dirty="0" smtClean="0">
                <a:solidFill>
                  <a:srgbClr val="002060"/>
                </a:solidFill>
                <a:latin typeface="Arial" panose="020B0604020202020204" pitchFamily="34" charset="0"/>
                <a:cs typeface="Arial" panose="020B0604020202020204" pitchFamily="34" charset="0"/>
              </a:rPr>
            </a:br>
            <a:r>
              <a:rPr lang="en-US" altLang="en-US" b="1" dirty="0" smtClean="0">
                <a:solidFill>
                  <a:srgbClr val="002060"/>
                </a:solidFill>
                <a:latin typeface="Arial" panose="020B0604020202020204" pitchFamily="34" charset="0"/>
                <a:cs typeface="Arial" panose="020B0604020202020204" pitchFamily="34" charset="0"/>
              </a:rPr>
              <a:t>Defined annually by NAVADMIN</a:t>
            </a:r>
          </a:p>
        </p:txBody>
      </p:sp>
      <p:graphicFrame>
        <p:nvGraphicFramePr>
          <p:cNvPr id="27664" name="Object 15"/>
          <p:cNvGraphicFramePr>
            <a:graphicFrameLocks noChangeAspect="1"/>
          </p:cNvGraphicFramePr>
          <p:nvPr/>
        </p:nvGraphicFramePr>
        <p:xfrm>
          <a:off x="309563" y="1390650"/>
          <a:ext cx="4648200" cy="3962400"/>
        </p:xfrm>
        <a:graphic>
          <a:graphicData uri="http://schemas.openxmlformats.org/presentationml/2006/ole">
            <mc:AlternateContent xmlns:mc="http://schemas.openxmlformats.org/markup-compatibility/2006">
              <mc:Choice xmlns:v="urn:schemas-microsoft-com:vml" Requires="v">
                <p:oleObj spid="_x0000_s27762" name="Photo Editor Photo" r:id="rId4" imgW="3086531" imgH="2238687" progId="MSPhotoEd.3">
                  <p:embed/>
                </p:oleObj>
              </mc:Choice>
              <mc:Fallback>
                <p:oleObj name="Photo Editor Photo" r:id="rId4" imgW="3086531" imgH="2238687" progId="MSPhotoEd.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390650"/>
                        <a:ext cx="4648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5" name="Rectangle 71"/>
          <p:cNvSpPr>
            <a:spLocks noChangeArrowheads="1"/>
          </p:cNvSpPr>
          <p:nvPr/>
        </p:nvSpPr>
        <p:spPr bwMode="auto">
          <a:xfrm>
            <a:off x="6934200" y="2219325"/>
            <a:ext cx="6334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900" b="1">
                <a:solidFill>
                  <a:schemeClr val="tx1"/>
                </a:solidFill>
                <a:latin typeface="Arial Unicode MS" panose="020B0604020202020204" pitchFamily="34" charset="-128"/>
              </a:rPr>
              <a:t>NUCLEAR</a:t>
            </a:r>
          </a:p>
        </p:txBody>
      </p:sp>
      <p:sp>
        <p:nvSpPr>
          <p:cNvPr id="27666" name="AutoShape 133"/>
          <p:cNvSpPr>
            <a:spLocks noChangeArrowheads="1"/>
          </p:cNvSpPr>
          <p:nvPr/>
        </p:nvSpPr>
        <p:spPr bwMode="auto">
          <a:xfrm>
            <a:off x="5897563" y="2197100"/>
            <a:ext cx="622300"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7" name="AutoShape 136"/>
          <p:cNvSpPr>
            <a:spLocks noChangeArrowheads="1"/>
          </p:cNvSpPr>
          <p:nvPr/>
        </p:nvSpPr>
        <p:spPr bwMode="auto">
          <a:xfrm>
            <a:off x="5908675" y="2543175"/>
            <a:ext cx="622300"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8" name="AutoShape 139"/>
          <p:cNvSpPr>
            <a:spLocks noChangeArrowheads="1"/>
          </p:cNvSpPr>
          <p:nvPr/>
        </p:nvSpPr>
        <p:spPr bwMode="auto">
          <a:xfrm>
            <a:off x="6011863" y="2873375"/>
            <a:ext cx="519112" cy="173038"/>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9" name="AutoShape 141"/>
          <p:cNvSpPr>
            <a:spLocks noChangeArrowheads="1"/>
          </p:cNvSpPr>
          <p:nvPr/>
        </p:nvSpPr>
        <p:spPr bwMode="auto">
          <a:xfrm>
            <a:off x="6835775" y="2543175"/>
            <a:ext cx="622300"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70" name="AutoShape 150"/>
          <p:cNvSpPr>
            <a:spLocks noChangeAspect="1" noChangeArrowheads="1"/>
          </p:cNvSpPr>
          <p:nvPr/>
        </p:nvSpPr>
        <p:spPr bwMode="auto">
          <a:xfrm>
            <a:off x="6184900" y="5324475"/>
            <a:ext cx="1095375" cy="293688"/>
          </a:xfrm>
          <a:prstGeom prst="flowChartAlternateProcess">
            <a:avLst/>
          </a:prstGeom>
          <a:solidFill>
            <a:srgbClr val="DDDDDD"/>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STAFF CORPS</a:t>
            </a:r>
          </a:p>
        </p:txBody>
      </p:sp>
      <p:sp>
        <p:nvSpPr>
          <p:cNvPr id="27671" name="Rectangle 153"/>
          <p:cNvSpPr>
            <a:spLocks noChangeArrowheads="1"/>
          </p:cNvSpPr>
          <p:nvPr/>
        </p:nvSpPr>
        <p:spPr bwMode="auto">
          <a:xfrm>
            <a:off x="5967413" y="2209800"/>
            <a:ext cx="506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CORE</a:t>
            </a:r>
            <a:endParaRPr lang="en-US" altLang="en-US" sz="1000">
              <a:latin typeface="Arial Unicode MS" panose="020B0604020202020204" pitchFamily="34" charset="-128"/>
            </a:endParaRPr>
          </a:p>
        </p:txBody>
      </p:sp>
      <p:sp>
        <p:nvSpPr>
          <p:cNvPr id="27672" name="Rectangle 155"/>
          <p:cNvSpPr>
            <a:spLocks noChangeArrowheads="1"/>
          </p:cNvSpPr>
          <p:nvPr/>
        </p:nvSpPr>
        <p:spPr bwMode="auto">
          <a:xfrm>
            <a:off x="5954713" y="2563813"/>
            <a:ext cx="506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PILOT</a:t>
            </a:r>
            <a:endParaRPr lang="en-US" altLang="en-US" sz="1000">
              <a:latin typeface="Arial Unicode MS" panose="020B0604020202020204" pitchFamily="34" charset="-128"/>
            </a:endParaRPr>
          </a:p>
        </p:txBody>
      </p:sp>
      <p:sp>
        <p:nvSpPr>
          <p:cNvPr id="27673" name="Rectangle 156"/>
          <p:cNvSpPr>
            <a:spLocks noChangeArrowheads="1"/>
          </p:cNvSpPr>
          <p:nvPr/>
        </p:nvSpPr>
        <p:spPr bwMode="auto">
          <a:xfrm>
            <a:off x="5724525" y="2873375"/>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SWO</a:t>
            </a:r>
            <a:endParaRPr lang="en-US" altLang="en-US" sz="1000">
              <a:latin typeface="Arial Unicode MS" panose="020B0604020202020204" pitchFamily="34" charset="-128"/>
            </a:endParaRPr>
          </a:p>
        </p:txBody>
      </p:sp>
      <p:sp>
        <p:nvSpPr>
          <p:cNvPr id="27674" name="Rectangle 157"/>
          <p:cNvSpPr>
            <a:spLocks noChangeArrowheads="1"/>
          </p:cNvSpPr>
          <p:nvPr/>
        </p:nvSpPr>
        <p:spPr bwMode="auto">
          <a:xfrm>
            <a:off x="6934200" y="2555875"/>
            <a:ext cx="506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a:solidFill>
                  <a:srgbClr val="3333CC"/>
                </a:solidFill>
                <a:latin typeface="Arial Unicode MS" panose="020B0604020202020204" pitchFamily="34" charset="-128"/>
              </a:rPr>
              <a:t>NFO</a:t>
            </a:r>
            <a:endParaRPr lang="en-US" altLang="en-US" sz="1000">
              <a:latin typeface="Arial Unicode MS" panose="020B0604020202020204" pitchFamily="34" charset="-128"/>
            </a:endParaRPr>
          </a:p>
        </p:txBody>
      </p:sp>
      <p:sp>
        <p:nvSpPr>
          <p:cNvPr id="27675" name="Line 179"/>
          <p:cNvSpPr>
            <a:spLocks noChangeShapeType="1"/>
          </p:cNvSpPr>
          <p:nvPr/>
        </p:nvSpPr>
        <p:spPr bwMode="auto">
          <a:xfrm>
            <a:off x="6415088" y="3255963"/>
            <a:ext cx="288925" cy="3175"/>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Line 180"/>
          <p:cNvSpPr>
            <a:spLocks noChangeShapeType="1"/>
          </p:cNvSpPr>
          <p:nvPr/>
        </p:nvSpPr>
        <p:spPr bwMode="auto">
          <a:xfrm>
            <a:off x="6530975" y="4083050"/>
            <a:ext cx="403225" cy="4763"/>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Line 181"/>
          <p:cNvSpPr>
            <a:spLocks noChangeShapeType="1"/>
          </p:cNvSpPr>
          <p:nvPr/>
        </p:nvSpPr>
        <p:spPr bwMode="auto">
          <a:xfrm>
            <a:off x="6519863" y="4424363"/>
            <a:ext cx="414337" cy="635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AutoShape 131"/>
          <p:cNvSpPr>
            <a:spLocks noChangeAspect="1" noChangeArrowheads="1"/>
          </p:cNvSpPr>
          <p:nvPr/>
        </p:nvSpPr>
        <p:spPr bwMode="auto">
          <a:xfrm>
            <a:off x="6184900" y="3487738"/>
            <a:ext cx="1036638" cy="276225"/>
          </a:xfrm>
          <a:prstGeom prst="flowChartAlternateProcess">
            <a:avLst/>
          </a:prstGeom>
          <a:solidFill>
            <a:srgbClr val="DDDDDD"/>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RESTRICTED</a:t>
            </a:r>
          </a:p>
        </p:txBody>
      </p:sp>
      <p:sp>
        <p:nvSpPr>
          <p:cNvPr id="27679" name="AutoShape 142"/>
          <p:cNvSpPr>
            <a:spLocks noChangeArrowheads="1"/>
          </p:cNvSpPr>
          <p:nvPr/>
        </p:nvSpPr>
        <p:spPr bwMode="auto">
          <a:xfrm>
            <a:off x="5321300" y="3151188"/>
            <a:ext cx="1209675" cy="220662"/>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0" name="AutoShape 143"/>
          <p:cNvSpPr>
            <a:spLocks noChangeArrowheads="1"/>
          </p:cNvSpPr>
          <p:nvPr/>
        </p:nvSpPr>
        <p:spPr bwMode="auto">
          <a:xfrm>
            <a:off x="6835775" y="2852738"/>
            <a:ext cx="674688"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1" name="AutoShape 144"/>
          <p:cNvSpPr>
            <a:spLocks noChangeArrowheads="1"/>
          </p:cNvSpPr>
          <p:nvPr/>
        </p:nvSpPr>
        <p:spPr bwMode="auto">
          <a:xfrm>
            <a:off x="6835775" y="4005263"/>
            <a:ext cx="493713"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2" name="AutoShape 145"/>
          <p:cNvSpPr>
            <a:spLocks noChangeArrowheads="1"/>
          </p:cNvSpPr>
          <p:nvPr/>
        </p:nvSpPr>
        <p:spPr bwMode="auto">
          <a:xfrm>
            <a:off x="6835775" y="4351338"/>
            <a:ext cx="1077913"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chemeClr val="tx2"/>
              </a:solidFill>
            </a:endParaRPr>
          </a:p>
        </p:txBody>
      </p:sp>
      <p:sp>
        <p:nvSpPr>
          <p:cNvPr id="27683" name="AutoShape 146"/>
          <p:cNvSpPr>
            <a:spLocks noChangeArrowheads="1"/>
          </p:cNvSpPr>
          <p:nvPr/>
        </p:nvSpPr>
        <p:spPr bwMode="auto">
          <a:xfrm>
            <a:off x="5205413" y="4005263"/>
            <a:ext cx="1323975"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4" name="AutoShape 147"/>
          <p:cNvSpPr>
            <a:spLocks noChangeArrowheads="1"/>
          </p:cNvSpPr>
          <p:nvPr/>
        </p:nvSpPr>
        <p:spPr bwMode="auto">
          <a:xfrm>
            <a:off x="5608638" y="4351338"/>
            <a:ext cx="930275"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chemeClr val="tx2"/>
              </a:solidFill>
            </a:endParaRPr>
          </a:p>
        </p:txBody>
      </p:sp>
      <p:sp>
        <p:nvSpPr>
          <p:cNvPr id="27685" name="AutoShape 148"/>
          <p:cNvSpPr>
            <a:spLocks noChangeArrowheads="1"/>
          </p:cNvSpPr>
          <p:nvPr/>
        </p:nvSpPr>
        <p:spPr bwMode="auto">
          <a:xfrm>
            <a:off x="5551488" y="4732338"/>
            <a:ext cx="979487"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rgbClr val="0070C0"/>
              </a:solidFill>
            </a:endParaRPr>
          </a:p>
        </p:txBody>
      </p:sp>
      <p:sp>
        <p:nvSpPr>
          <p:cNvPr id="27686" name="Rectangle 158"/>
          <p:cNvSpPr>
            <a:spLocks noChangeArrowheads="1"/>
          </p:cNvSpPr>
          <p:nvPr/>
        </p:nvSpPr>
        <p:spPr bwMode="auto">
          <a:xfrm>
            <a:off x="5321300" y="3170238"/>
            <a:ext cx="11509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SPECWAR (SEAL)</a:t>
            </a:r>
            <a:endParaRPr lang="en-US" altLang="en-US" sz="1000">
              <a:latin typeface="Arial Unicode MS" panose="020B0604020202020204" pitchFamily="34" charset="-128"/>
            </a:endParaRPr>
          </a:p>
        </p:txBody>
      </p:sp>
      <p:sp>
        <p:nvSpPr>
          <p:cNvPr id="27687" name="Rectangle 159"/>
          <p:cNvSpPr>
            <a:spLocks noChangeArrowheads="1"/>
          </p:cNvSpPr>
          <p:nvPr/>
        </p:nvSpPr>
        <p:spPr bwMode="auto">
          <a:xfrm>
            <a:off x="5378450" y="4019550"/>
            <a:ext cx="1084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a:solidFill>
                  <a:schemeClr val="tx2"/>
                </a:solidFill>
                <a:latin typeface="Arial Unicode MS" panose="020B0604020202020204" pitchFamily="34" charset="-128"/>
              </a:rPr>
              <a:t>INFO  WARFARE</a:t>
            </a:r>
            <a:endParaRPr lang="en-US" altLang="en-US" sz="1000" dirty="0">
              <a:solidFill>
                <a:schemeClr val="tx2"/>
              </a:solidFill>
              <a:latin typeface="Arial Unicode MS" panose="020B0604020202020204" pitchFamily="34" charset="-128"/>
            </a:endParaRPr>
          </a:p>
        </p:txBody>
      </p:sp>
      <p:sp>
        <p:nvSpPr>
          <p:cNvPr id="27688" name="Rectangle 160"/>
          <p:cNvSpPr>
            <a:spLocks noChangeArrowheads="1"/>
          </p:cNvSpPr>
          <p:nvPr/>
        </p:nvSpPr>
        <p:spPr bwMode="auto">
          <a:xfrm>
            <a:off x="5781675" y="4373563"/>
            <a:ext cx="661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smtClean="0">
                <a:solidFill>
                  <a:schemeClr val="tx2"/>
                </a:solidFill>
                <a:latin typeface="Arial Unicode MS" panose="020B0604020202020204" pitchFamily="34" charset="-128"/>
              </a:rPr>
              <a:t>SWO/IP</a:t>
            </a:r>
            <a:endParaRPr lang="en-US" altLang="en-US" sz="1000" dirty="0">
              <a:solidFill>
                <a:schemeClr val="tx2"/>
              </a:solidFill>
              <a:latin typeface="Arial Unicode MS" panose="020B0604020202020204" pitchFamily="34" charset="-128"/>
            </a:endParaRPr>
          </a:p>
        </p:txBody>
      </p:sp>
      <p:sp>
        <p:nvSpPr>
          <p:cNvPr id="27689" name="Rectangle 161"/>
          <p:cNvSpPr>
            <a:spLocks noChangeArrowheads="1"/>
          </p:cNvSpPr>
          <p:nvPr/>
        </p:nvSpPr>
        <p:spPr bwMode="auto">
          <a:xfrm>
            <a:off x="5781675" y="4745038"/>
            <a:ext cx="661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a:solidFill>
                  <a:schemeClr val="accent4">
                    <a:lumMod val="60000"/>
                    <a:lumOff val="40000"/>
                  </a:schemeClr>
                </a:solidFill>
                <a:latin typeface="Arial Unicode MS" panose="020B0604020202020204" pitchFamily="34" charset="-128"/>
              </a:rPr>
              <a:t>SWO/ED</a:t>
            </a:r>
            <a:endParaRPr lang="en-US" altLang="en-US" sz="1000" dirty="0">
              <a:solidFill>
                <a:schemeClr val="accent4">
                  <a:lumMod val="60000"/>
                  <a:lumOff val="40000"/>
                </a:schemeClr>
              </a:solidFill>
              <a:latin typeface="Arial Unicode MS" panose="020B0604020202020204" pitchFamily="34" charset="-128"/>
            </a:endParaRPr>
          </a:p>
        </p:txBody>
      </p:sp>
      <p:sp>
        <p:nvSpPr>
          <p:cNvPr id="27690" name="Rectangle 162"/>
          <p:cNvSpPr>
            <a:spLocks noChangeArrowheads="1"/>
          </p:cNvSpPr>
          <p:nvPr/>
        </p:nvSpPr>
        <p:spPr bwMode="auto">
          <a:xfrm>
            <a:off x="6934200" y="2873375"/>
            <a:ext cx="690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a:solidFill>
                  <a:srgbClr val="3333CC"/>
                </a:solidFill>
                <a:latin typeface="Arial Unicode MS" panose="020B0604020202020204" pitchFamily="34" charset="-128"/>
              </a:rPr>
              <a:t>EOD</a:t>
            </a:r>
            <a:endParaRPr lang="en-US" altLang="en-US" sz="1000">
              <a:latin typeface="Arial Unicode MS" panose="020B0604020202020204" pitchFamily="34" charset="-128"/>
            </a:endParaRPr>
          </a:p>
        </p:txBody>
      </p:sp>
      <p:sp>
        <p:nvSpPr>
          <p:cNvPr id="27691" name="Rectangle 163"/>
          <p:cNvSpPr>
            <a:spLocks noChangeArrowheads="1"/>
          </p:cNvSpPr>
          <p:nvPr/>
        </p:nvSpPr>
        <p:spPr bwMode="auto">
          <a:xfrm>
            <a:off x="6934200" y="4019550"/>
            <a:ext cx="690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dirty="0">
                <a:solidFill>
                  <a:schemeClr val="tx2"/>
                </a:solidFill>
                <a:latin typeface="Arial Unicode MS" panose="020B0604020202020204" pitchFamily="34" charset="-128"/>
              </a:rPr>
              <a:t>INTEL</a:t>
            </a:r>
            <a:endParaRPr lang="en-US" altLang="en-US" sz="1000" dirty="0">
              <a:solidFill>
                <a:schemeClr val="tx2"/>
              </a:solidFill>
              <a:latin typeface="Arial Unicode MS" panose="020B0604020202020204" pitchFamily="34" charset="-128"/>
            </a:endParaRPr>
          </a:p>
        </p:txBody>
      </p:sp>
      <p:sp>
        <p:nvSpPr>
          <p:cNvPr id="27692" name="Rectangle 164"/>
          <p:cNvSpPr>
            <a:spLocks noChangeArrowheads="1"/>
          </p:cNvSpPr>
          <p:nvPr/>
        </p:nvSpPr>
        <p:spPr bwMode="auto">
          <a:xfrm>
            <a:off x="6934200" y="4364038"/>
            <a:ext cx="9794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dirty="0">
                <a:solidFill>
                  <a:schemeClr val="tx2"/>
                </a:solidFill>
                <a:latin typeface="Arial Unicode MS" panose="020B0604020202020204" pitchFamily="34" charset="-128"/>
              </a:rPr>
              <a:t>SWO/OCEANO</a:t>
            </a:r>
            <a:endParaRPr lang="en-US" altLang="en-US" sz="1000" dirty="0">
              <a:solidFill>
                <a:schemeClr val="tx2"/>
              </a:solidFill>
              <a:latin typeface="Arial Unicode MS" panose="020B0604020202020204" pitchFamily="34" charset="-128"/>
            </a:endParaRPr>
          </a:p>
        </p:txBody>
      </p:sp>
      <p:sp>
        <p:nvSpPr>
          <p:cNvPr id="27693" name="AutoShape 165"/>
          <p:cNvSpPr>
            <a:spLocks noChangeArrowheads="1"/>
          </p:cNvSpPr>
          <p:nvPr/>
        </p:nvSpPr>
        <p:spPr bwMode="auto">
          <a:xfrm>
            <a:off x="5148263" y="5754688"/>
            <a:ext cx="1387475" cy="215900"/>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chemeClr val="tx2"/>
                </a:solidFill>
                <a:latin typeface="Arial Unicode MS" panose="020B0604020202020204" pitchFamily="34" charset="-128"/>
              </a:rPr>
              <a:t>MEDICAL CORPS</a:t>
            </a:r>
          </a:p>
        </p:txBody>
      </p:sp>
      <p:sp>
        <p:nvSpPr>
          <p:cNvPr id="27694" name="AutoShape 166"/>
          <p:cNvSpPr>
            <a:spLocks noChangeArrowheads="1"/>
          </p:cNvSpPr>
          <p:nvPr/>
        </p:nvSpPr>
        <p:spPr bwMode="auto">
          <a:xfrm>
            <a:off x="5494338" y="6115050"/>
            <a:ext cx="1036637"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95" name="AutoShape 167"/>
          <p:cNvSpPr>
            <a:spLocks noChangeArrowheads="1"/>
          </p:cNvSpPr>
          <p:nvPr/>
        </p:nvSpPr>
        <p:spPr bwMode="auto">
          <a:xfrm>
            <a:off x="6835775" y="5778500"/>
            <a:ext cx="1250950" cy="185738"/>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96" name="AutoShape 168"/>
          <p:cNvSpPr>
            <a:spLocks noChangeArrowheads="1"/>
          </p:cNvSpPr>
          <p:nvPr/>
        </p:nvSpPr>
        <p:spPr bwMode="auto">
          <a:xfrm>
            <a:off x="6835775" y="6115050"/>
            <a:ext cx="1250950" cy="193675"/>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chemeClr val="tx2"/>
              </a:solidFill>
            </a:endParaRPr>
          </a:p>
        </p:txBody>
      </p:sp>
      <p:sp>
        <p:nvSpPr>
          <p:cNvPr id="27697" name="Rectangle 171"/>
          <p:cNvSpPr>
            <a:spLocks noChangeArrowheads="1"/>
          </p:cNvSpPr>
          <p:nvPr/>
        </p:nvSpPr>
        <p:spPr bwMode="auto">
          <a:xfrm>
            <a:off x="6105525" y="6127750"/>
            <a:ext cx="34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CEC</a:t>
            </a:r>
            <a:endParaRPr lang="en-US" altLang="en-US" sz="1000">
              <a:latin typeface="Arial Unicode MS" panose="020B0604020202020204" pitchFamily="34" charset="-128"/>
            </a:endParaRPr>
          </a:p>
        </p:txBody>
      </p:sp>
      <p:sp>
        <p:nvSpPr>
          <p:cNvPr id="27698" name="Rectangle 172"/>
          <p:cNvSpPr>
            <a:spLocks noChangeArrowheads="1"/>
          </p:cNvSpPr>
          <p:nvPr/>
        </p:nvSpPr>
        <p:spPr bwMode="auto">
          <a:xfrm>
            <a:off x="6934200" y="5788025"/>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a:solidFill>
                  <a:srgbClr val="3333CC"/>
                </a:solidFill>
                <a:latin typeface="Arial Unicode MS" panose="020B0604020202020204" pitchFamily="34" charset="-128"/>
              </a:rPr>
              <a:t>NURSE CORPS</a:t>
            </a:r>
            <a:endParaRPr lang="en-US" altLang="en-US" sz="1000">
              <a:latin typeface="Arial Unicode MS" panose="020B0604020202020204" pitchFamily="34" charset="-128"/>
            </a:endParaRPr>
          </a:p>
        </p:txBody>
      </p:sp>
      <p:sp>
        <p:nvSpPr>
          <p:cNvPr id="27699" name="Rectangle 173"/>
          <p:cNvSpPr>
            <a:spLocks noChangeArrowheads="1"/>
          </p:cNvSpPr>
          <p:nvPr/>
        </p:nvSpPr>
        <p:spPr bwMode="auto">
          <a:xfrm>
            <a:off x="6934200" y="6137275"/>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dirty="0">
                <a:solidFill>
                  <a:schemeClr val="tx2"/>
                </a:solidFill>
                <a:latin typeface="Arial Unicode MS" panose="020B0604020202020204" pitchFamily="34" charset="-128"/>
              </a:rPr>
              <a:t>SUPPLY CORPS</a:t>
            </a:r>
            <a:endParaRPr lang="en-US" altLang="en-US" sz="1000" dirty="0">
              <a:solidFill>
                <a:schemeClr val="tx2"/>
              </a:solidFill>
              <a:latin typeface="Arial Unicode MS" panose="020B0604020202020204" pitchFamily="34" charset="-128"/>
            </a:endParaRPr>
          </a:p>
        </p:txBody>
      </p:sp>
      <p:sp>
        <p:nvSpPr>
          <p:cNvPr id="27700" name="AutoShape 186"/>
          <p:cNvSpPr>
            <a:spLocks noChangeAspect="1" noChangeArrowheads="1"/>
          </p:cNvSpPr>
          <p:nvPr/>
        </p:nvSpPr>
        <p:spPr bwMode="auto">
          <a:xfrm>
            <a:off x="6046788" y="1757363"/>
            <a:ext cx="1174750" cy="257175"/>
          </a:xfrm>
          <a:prstGeom prst="flowChartAlternateProcess">
            <a:avLst/>
          </a:prstGeom>
          <a:solidFill>
            <a:srgbClr val="DDDDDD"/>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UNRESTRICTED</a:t>
            </a:r>
          </a:p>
        </p:txBody>
      </p:sp>
      <p:sp>
        <p:nvSpPr>
          <p:cNvPr id="27701" name="Text Box 187"/>
          <p:cNvSpPr txBox="1">
            <a:spLocks noChangeArrowheads="1"/>
          </p:cNvSpPr>
          <p:nvPr/>
        </p:nvSpPr>
        <p:spPr bwMode="auto">
          <a:xfrm>
            <a:off x="6127389" y="1296988"/>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spcBef>
                <a:spcPct val="50000"/>
              </a:spcBef>
            </a:pPr>
            <a:r>
              <a:rPr lang="en-US" altLang="en-US" b="1" dirty="0">
                <a:solidFill>
                  <a:schemeClr val="tx2"/>
                </a:solidFill>
                <a:latin typeface="Arial" panose="020B0604020202020204" pitchFamily="34" charset="0"/>
                <a:cs typeface="Arial" panose="020B0604020202020204" pitchFamily="34" charset="0"/>
              </a:rPr>
              <a:t>STA-21</a:t>
            </a:r>
          </a:p>
        </p:txBody>
      </p:sp>
      <p:sp>
        <p:nvSpPr>
          <p:cNvPr id="27702" name="AutoShape 189"/>
          <p:cNvSpPr>
            <a:spLocks noChangeArrowheads="1"/>
          </p:cNvSpPr>
          <p:nvPr/>
        </p:nvSpPr>
        <p:spPr bwMode="auto">
          <a:xfrm>
            <a:off x="6818313" y="4732338"/>
            <a:ext cx="1498600" cy="193675"/>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endParaRPr lang="en-US" altLang="en-US" baseline="-25000"/>
          </a:p>
        </p:txBody>
      </p:sp>
      <p:sp>
        <p:nvSpPr>
          <p:cNvPr id="27703" name="Rectangle 190"/>
          <p:cNvSpPr>
            <a:spLocks noChangeArrowheads="1"/>
          </p:cNvSpPr>
          <p:nvPr/>
        </p:nvSpPr>
        <p:spPr bwMode="auto">
          <a:xfrm>
            <a:off x="6877050" y="4754563"/>
            <a:ext cx="1325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a:solidFill>
                  <a:schemeClr val="tx2"/>
                </a:solidFill>
                <a:latin typeface="Arial Unicode MS" panose="020B0604020202020204" pitchFamily="34" charset="-128"/>
              </a:rPr>
              <a:t>HUMAN RESOURCE</a:t>
            </a:r>
            <a:endParaRPr lang="en-US" altLang="en-US" sz="1000" dirty="0">
              <a:solidFill>
                <a:schemeClr val="tx2"/>
              </a:solidFill>
              <a:latin typeface="Arial Unicode MS" panose="020B0604020202020204" pitchFamily="34" charset="-128"/>
            </a:endParaRPr>
          </a:p>
        </p:txBody>
      </p:sp>
      <p:sp>
        <p:nvSpPr>
          <p:cNvPr id="27704" name="Rectangle 192"/>
          <p:cNvSpPr>
            <a:spLocks noChangeArrowheads="1"/>
          </p:cNvSpPr>
          <p:nvPr/>
        </p:nvSpPr>
        <p:spPr bwMode="auto">
          <a:xfrm>
            <a:off x="6877050" y="5059363"/>
            <a:ext cx="1325563" cy="152400"/>
          </a:xfrm>
          <a:prstGeom prst="rect">
            <a:avLst/>
          </a:prstGeom>
          <a:solidFill>
            <a:srgbClr val="FF0000"/>
          </a:solidFill>
          <a:ln>
            <a:noFill/>
          </a:ln>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r>
              <a:rPr lang="en-US" altLang="en-US" sz="1000" b="1">
                <a:solidFill>
                  <a:schemeClr val="tx2"/>
                </a:solidFill>
                <a:latin typeface="Arial Unicode MS" panose="020B0604020202020204" pitchFamily="34" charset="-128"/>
              </a:rPr>
              <a:t>OCEANOGRAPHY</a:t>
            </a:r>
            <a:endParaRPr lang="en-US" altLang="en-US" sz="1000">
              <a:solidFill>
                <a:schemeClr val="tx2"/>
              </a:solidFill>
              <a:latin typeface="Arial Unicode MS" panose="020B0604020202020204" pitchFamily="34" charset="-128"/>
            </a:endParaRPr>
          </a:p>
        </p:txBody>
      </p:sp>
      <p:sp>
        <p:nvSpPr>
          <p:cNvPr id="27705" name="Line 198"/>
          <p:cNvSpPr>
            <a:spLocks noChangeShapeType="1"/>
          </p:cNvSpPr>
          <p:nvPr/>
        </p:nvSpPr>
        <p:spPr bwMode="auto">
          <a:xfrm>
            <a:off x="6659563" y="3690938"/>
            <a:ext cx="0" cy="146685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6" name="Line 199"/>
          <p:cNvSpPr>
            <a:spLocks noChangeShapeType="1"/>
          </p:cNvSpPr>
          <p:nvPr/>
        </p:nvSpPr>
        <p:spPr bwMode="auto">
          <a:xfrm>
            <a:off x="6502400" y="6977063"/>
            <a:ext cx="407988"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7" name="AutoShape 194"/>
          <p:cNvSpPr>
            <a:spLocks noChangeArrowheads="1"/>
          </p:cNvSpPr>
          <p:nvPr/>
        </p:nvSpPr>
        <p:spPr bwMode="auto">
          <a:xfrm>
            <a:off x="5040313" y="5051425"/>
            <a:ext cx="1498600"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endParaRPr lang="en-US" altLang="en-US" baseline="-25000"/>
          </a:p>
        </p:txBody>
      </p:sp>
      <p:sp>
        <p:nvSpPr>
          <p:cNvPr id="27708" name="Rectangle 192"/>
          <p:cNvSpPr>
            <a:spLocks noChangeArrowheads="1"/>
          </p:cNvSpPr>
          <p:nvPr/>
        </p:nvSpPr>
        <p:spPr bwMode="auto">
          <a:xfrm>
            <a:off x="5146675" y="5068888"/>
            <a:ext cx="1325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r>
              <a:rPr lang="en-US" altLang="en-US" sz="1000" b="1">
                <a:solidFill>
                  <a:srgbClr val="3333CC"/>
                </a:solidFill>
                <a:latin typeface="Arial Unicode MS" panose="020B0604020202020204" pitchFamily="34" charset="-128"/>
              </a:rPr>
              <a:t>INFO PROFESSIONAL  </a:t>
            </a:r>
            <a:endParaRPr lang="en-US" altLang="en-US" sz="1000">
              <a:latin typeface="Arial Unicode MS" panose="020B0604020202020204" pitchFamily="34" charset="-128"/>
            </a:endParaRPr>
          </a:p>
        </p:txBody>
      </p:sp>
      <p:sp>
        <p:nvSpPr>
          <p:cNvPr id="27709" name="TextBox 1"/>
          <p:cNvSpPr txBox="1">
            <a:spLocks noChangeArrowheads="1"/>
          </p:cNvSpPr>
          <p:nvPr/>
        </p:nvSpPr>
        <p:spPr bwMode="auto">
          <a:xfrm>
            <a:off x="309563" y="5717381"/>
            <a:ext cx="440928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400" b="1" dirty="0" smtClean="0">
                <a:solidFill>
                  <a:schemeClr val="tx2"/>
                </a:solidFill>
                <a:latin typeface="Arial" panose="020B0604020202020204" pitchFamily="34" charset="0"/>
                <a:cs typeface="Arial" panose="020B0604020202020204" pitchFamily="34" charset="0"/>
              </a:rPr>
              <a:t>**Red </a:t>
            </a:r>
            <a:r>
              <a:rPr lang="en-US" altLang="en-US" sz="1400" b="1" dirty="0">
                <a:solidFill>
                  <a:schemeClr val="tx2"/>
                </a:solidFill>
                <a:latin typeface="Arial" panose="020B0604020202020204" pitchFamily="34" charset="0"/>
                <a:cs typeface="Arial" panose="020B0604020202020204" pitchFamily="34" charset="0"/>
              </a:rPr>
              <a:t>background indicates no select </a:t>
            </a:r>
            <a:r>
              <a:rPr lang="en-US" altLang="en-US" sz="1400" b="1" dirty="0" smtClean="0">
                <a:solidFill>
                  <a:schemeClr val="tx2"/>
                </a:solidFill>
                <a:latin typeface="Arial" panose="020B0604020202020204" pitchFamily="34" charset="0"/>
                <a:cs typeface="Arial" panose="020B0604020202020204" pitchFamily="34" charset="0"/>
              </a:rPr>
              <a:t>opportunity at this time.  The NAVADMIN announcing the program will have more specifics.**</a:t>
            </a:r>
            <a:endParaRPr lang="en-US" altLang="en-US" sz="1400" b="1" dirty="0">
              <a:solidFill>
                <a:schemeClr val="tx2"/>
              </a:solidFill>
              <a:latin typeface="Arial" panose="020B0604020202020204" pitchFamily="34" charset="0"/>
              <a:cs typeface="Arial" panose="020B0604020202020204" pitchFamily="34" charset="0"/>
            </a:endParaRPr>
          </a:p>
        </p:txBody>
      </p:sp>
      <p:pic>
        <p:nvPicPr>
          <p:cNvPr id="6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1"/>
          <p:cNvSpPr>
            <a:spLocks noGrp="1"/>
          </p:cNvSpPr>
          <p:nvPr>
            <p:ph type="sldNum" sz="quarter" idx="11"/>
          </p:nvPr>
        </p:nvSpPr>
        <p:spPr>
          <a:xfrm>
            <a:off x="8649493" y="6308724"/>
            <a:ext cx="415852" cy="525463"/>
          </a:xfrm>
        </p:spPr>
        <p:txBody>
          <a:body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7</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descr="Off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033" y="501395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6"/>
          <p:cNvSpPr>
            <a:spLocks noGrp="1" noChangeArrowheads="1"/>
          </p:cNvSpPr>
          <p:nvPr>
            <p:ph type="title" idx="4294967295"/>
          </p:nvPr>
        </p:nvSpPr>
        <p:spPr bwMode="auto">
          <a:xfrm>
            <a:off x="-94167" y="327362"/>
            <a:ext cx="906534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    Core Option</a:t>
            </a:r>
          </a:p>
        </p:txBody>
      </p:sp>
      <p:sp>
        <p:nvSpPr>
          <p:cNvPr id="29702" name="Rectangle 7"/>
          <p:cNvSpPr>
            <a:spLocks noGrp="1" noChangeArrowheads="1"/>
          </p:cNvSpPr>
          <p:nvPr>
            <p:ph type="body" idx="1"/>
          </p:nvPr>
        </p:nvSpPr>
        <p:spPr bwMode="auto">
          <a:xfrm>
            <a:off x="136261" y="1297541"/>
            <a:ext cx="8888413" cy="4665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Must be at least 19 years old and not have passed their 32</a:t>
            </a:r>
            <a:r>
              <a:rPr lang="en-US" altLang="en-US" sz="2000" b="1" baseline="30000" dirty="0" smtClean="0">
                <a:solidFill>
                  <a:schemeClr val="tx2"/>
                </a:solidFill>
                <a:latin typeface="Arial" panose="020B0604020202020204" pitchFamily="34" charset="0"/>
                <a:cs typeface="Arial" panose="020B0604020202020204" pitchFamily="34" charset="0"/>
              </a:rPr>
              <a:t>nd</a:t>
            </a:r>
            <a:r>
              <a:rPr lang="en-US" altLang="en-US" sz="2000" b="1" dirty="0" smtClean="0">
                <a:solidFill>
                  <a:schemeClr val="tx2"/>
                </a:solidFill>
                <a:latin typeface="Arial" panose="020B0604020202020204" pitchFamily="34" charset="0"/>
                <a:cs typeface="Arial" panose="020B0604020202020204" pitchFamily="34" charset="0"/>
              </a:rPr>
              <a:t> birthday upon commissioning. </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Must be able to complete requirements for baccalaureate degree in 36 months.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Must complete 2 semesters of calculus and calculus-based physics with a grade of “C” or better.  </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Maintain a cumulative grade point average of 2.5 or better on a 4.0 scale.</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To commission, must pass medical standards in accordance with the Medical Manual, Chapter 15.</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Incur a 5 year active duty obligation upon commissioning.</a:t>
            </a:r>
          </a:p>
          <a:p>
            <a:pPr eaLnBrk="1" hangingPunct="1">
              <a:lnSpc>
                <a:spcPct val="90000"/>
              </a:lnSpc>
            </a:pPr>
            <a:endParaRPr lang="en-US" altLang="en-US" sz="2000" b="1" dirty="0" smtClean="0">
              <a:solidFill>
                <a:srgbClr val="002060"/>
              </a:solidFill>
              <a:latin typeface="Arial" panose="020B0604020202020204" pitchFamily="34" charset="0"/>
              <a:cs typeface="Arial" panose="020B0604020202020204" pitchFamily="34" charset="0"/>
            </a:endParaRPr>
          </a:p>
        </p:txBody>
      </p:sp>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8</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bwMode="auto">
          <a:xfrm>
            <a:off x="1235339"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Nuclear Option</a:t>
            </a:r>
          </a:p>
        </p:txBody>
      </p:sp>
      <p:sp>
        <p:nvSpPr>
          <p:cNvPr id="31749" name="Rectangle 3"/>
          <p:cNvSpPr>
            <a:spLocks noGrp="1" noChangeArrowheads="1"/>
          </p:cNvSpPr>
          <p:nvPr>
            <p:ph type="body" idx="1"/>
          </p:nvPr>
        </p:nvSpPr>
        <p:spPr bwMode="auto">
          <a:xfrm>
            <a:off x="-36560" y="1239115"/>
            <a:ext cx="9238167" cy="530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50" b="1" dirty="0" smtClean="0">
                <a:solidFill>
                  <a:schemeClr val="tx2"/>
                </a:solidFill>
                <a:latin typeface="Arial" panose="020B0604020202020204" pitchFamily="34" charset="0"/>
                <a:cs typeface="Arial" panose="020B0604020202020204" pitchFamily="34" charset="0"/>
              </a:rPr>
              <a:t>Time in Service: STA-21(N) candidates must begin coursework at their STA-21(N) university prior to the completion of eight years of military service.</a:t>
            </a:r>
          </a:p>
          <a:p>
            <a:r>
              <a:rPr lang="en-US" altLang="en-US" sz="1850" b="1" dirty="0" smtClean="0">
                <a:solidFill>
                  <a:schemeClr val="tx2"/>
                </a:solidFill>
                <a:latin typeface="Arial" panose="020B0604020202020204" pitchFamily="34" charset="0"/>
                <a:cs typeface="Arial" panose="020B0604020202020204" pitchFamily="34" charset="0"/>
              </a:rPr>
              <a:t>Age:  Must complete degree requirements and be commissioned by their 31st birthday. Age waivers may be approved on a case by case basis.</a:t>
            </a:r>
          </a:p>
          <a:p>
            <a:r>
              <a:rPr lang="en-US" altLang="en-US" sz="1850" b="1" dirty="0" smtClean="0">
                <a:solidFill>
                  <a:schemeClr val="tx2"/>
                </a:solidFill>
                <a:latin typeface="Arial" panose="020B0604020202020204" pitchFamily="34" charset="0"/>
                <a:cs typeface="Arial" panose="020B0604020202020204" pitchFamily="34" charset="0"/>
              </a:rPr>
              <a:t>STA-21(N) is only available at specific </a:t>
            </a:r>
            <a:r>
              <a:rPr lang="en-US" altLang="en-US" sz="1850" b="1" dirty="0" smtClean="0">
                <a:solidFill>
                  <a:schemeClr val="tx2"/>
                </a:solidFill>
                <a:latin typeface="Arial" panose="020B0604020202020204" pitchFamily="34" charset="0"/>
                <a:cs typeface="Arial" panose="020B0604020202020204" pitchFamily="34" charset="0"/>
              </a:rPr>
              <a:t>universities.  </a:t>
            </a:r>
            <a:r>
              <a:rPr lang="en-US" altLang="en-US" sz="1850" b="1" dirty="0" smtClean="0">
                <a:solidFill>
                  <a:schemeClr val="tx2"/>
                </a:solidFill>
                <a:latin typeface="Arial" panose="020B0604020202020204" pitchFamily="34" charset="0"/>
                <a:cs typeface="Arial" panose="020B0604020202020204" pitchFamily="34" charset="0"/>
              </a:rPr>
              <a:t>Selectees </a:t>
            </a:r>
            <a:r>
              <a:rPr lang="en-US" altLang="en-US" sz="1850" b="1" u="sng" dirty="0" smtClean="0">
                <a:solidFill>
                  <a:schemeClr val="tx2"/>
                </a:solidFill>
                <a:latin typeface="Arial" panose="020B0604020202020204" pitchFamily="34" charset="0"/>
                <a:cs typeface="Arial" panose="020B0604020202020204" pitchFamily="34" charset="0"/>
              </a:rPr>
              <a:t>must</a:t>
            </a:r>
            <a:r>
              <a:rPr lang="en-US" altLang="en-US" sz="1850" b="1" dirty="0" smtClean="0">
                <a:solidFill>
                  <a:schemeClr val="tx2"/>
                </a:solidFill>
                <a:latin typeface="Arial" panose="020B0604020202020204" pitchFamily="34" charset="0"/>
                <a:cs typeface="Arial" panose="020B0604020202020204" pitchFamily="34" charset="0"/>
              </a:rPr>
              <a:t> major in technical curricula and maintain a cumulative grade point average (GPA) of at least 3.0 on a 4.0 scale.</a:t>
            </a:r>
          </a:p>
          <a:p>
            <a:r>
              <a:rPr lang="en-US" altLang="en-US" sz="1850" b="1" dirty="0" smtClean="0">
                <a:solidFill>
                  <a:schemeClr val="tx2"/>
                </a:solidFill>
                <a:latin typeface="Arial" panose="020B0604020202020204" pitchFamily="34" charset="0"/>
                <a:cs typeface="Arial" panose="020B0604020202020204" pitchFamily="34" charset="0"/>
              </a:rPr>
              <a:t>Enlisted Source Applicants must:</a:t>
            </a:r>
          </a:p>
          <a:p>
            <a:pPr lvl="1"/>
            <a:r>
              <a:rPr lang="en-US" altLang="en-US" sz="1850" b="1" dirty="0" smtClean="0">
                <a:solidFill>
                  <a:schemeClr val="tx2"/>
                </a:solidFill>
                <a:latin typeface="Arial" panose="020B0604020202020204" pitchFamily="34" charset="0"/>
                <a:cs typeface="Arial" panose="020B0604020202020204" pitchFamily="34" charset="0"/>
              </a:rPr>
              <a:t>Be enrolled in Naval Nuclear Training Pipeline (i.e., Nuclear Field A-School, Nuclear Power School, or a Naval Nuclear Power Training Unit) or,</a:t>
            </a:r>
          </a:p>
          <a:p>
            <a:pPr lvl="1"/>
            <a:r>
              <a:rPr lang="en-US" altLang="en-US" sz="1850" b="1" dirty="0" smtClean="0">
                <a:solidFill>
                  <a:schemeClr val="tx2"/>
                </a:solidFill>
                <a:latin typeface="Arial" panose="020B0604020202020204" pitchFamily="34" charset="0"/>
                <a:cs typeface="Arial" panose="020B0604020202020204" pitchFamily="34" charset="0"/>
              </a:rPr>
              <a:t>Have completed the naval nuclear power training pipeline, hold a nuclear NEC (335X, 336X, 338X, or 339X), and be stationed at any command.</a:t>
            </a:r>
          </a:p>
        </p:txBody>
      </p:sp>
      <p:pic>
        <p:nvPicPr>
          <p:cNvPr id="31750" name="Picture 5" descr="seawol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074" y="5126361"/>
            <a:ext cx="1908752" cy="129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9</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808080"/>
      </a:dk1>
      <a:lt1>
        <a:srgbClr val="0000FF"/>
      </a:lt1>
      <a:dk2>
        <a:srgbClr val="0000CC"/>
      </a:dk2>
      <a:lt2>
        <a:srgbClr val="000000"/>
      </a:lt2>
      <a:accent1>
        <a:srgbClr val="00CC99"/>
      </a:accent1>
      <a:accent2>
        <a:srgbClr val="3333CC"/>
      </a:accent2>
      <a:accent3>
        <a:srgbClr val="AAAAE2"/>
      </a:accent3>
      <a:accent4>
        <a:srgbClr val="0000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CC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CC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7813</TotalTime>
  <Words>4039</Words>
  <Application>Microsoft Office PowerPoint</Application>
  <PresentationFormat>On-screen Show (4:3)</PresentationFormat>
  <Paragraphs>452</Paragraphs>
  <Slides>31</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Arial Unicode MS</vt:lpstr>
      <vt:lpstr>Times New Roman</vt:lpstr>
      <vt:lpstr>Default Design</vt:lpstr>
      <vt:lpstr>Photo Editor Photo</vt:lpstr>
      <vt:lpstr> FY26  Seaman to Admiral-21 (STA-21)</vt:lpstr>
      <vt:lpstr>STA-21 Description </vt:lpstr>
      <vt:lpstr>PowerPoint Presentation</vt:lpstr>
      <vt:lpstr>STA-21 Directives</vt:lpstr>
      <vt:lpstr>STA-21 Eligibility</vt:lpstr>
      <vt:lpstr>STA-21 Eligibility - (Continued)</vt:lpstr>
      <vt:lpstr>Program Options Defined annually by NAVADMIN</vt:lpstr>
      <vt:lpstr>    Core Option</vt:lpstr>
      <vt:lpstr>Nuclear Option</vt:lpstr>
      <vt:lpstr>Nuclear Option (Continued)</vt:lpstr>
      <vt:lpstr>Pilot Option</vt:lpstr>
      <vt:lpstr>NFO Option</vt:lpstr>
      <vt:lpstr>SWO Option</vt:lpstr>
      <vt:lpstr>CEC Option</vt:lpstr>
      <vt:lpstr>SPECWAR (SEAL) Option</vt:lpstr>
      <vt:lpstr>Explosive Ordnance Disposal (EOD)</vt:lpstr>
      <vt:lpstr>Nurse Corps Option</vt:lpstr>
      <vt:lpstr>Information Professional Option</vt:lpstr>
      <vt:lpstr>STA-21 Program Application</vt:lpstr>
      <vt:lpstr>STA-21 Program Application (Continued) </vt:lpstr>
      <vt:lpstr>STA-21 Program Application (Continued)</vt:lpstr>
      <vt:lpstr>STA-21 Program Application (Continued)</vt:lpstr>
      <vt:lpstr>STA-21 Program Application (Screening Procedures)</vt:lpstr>
      <vt:lpstr>Selection Board Emphasis</vt:lpstr>
      <vt:lpstr>Selection Board Comments </vt:lpstr>
      <vt:lpstr>Trends</vt:lpstr>
      <vt:lpstr>STA-21 Education Paths</vt:lpstr>
      <vt:lpstr>Seaman to Admiral-21</vt:lpstr>
      <vt:lpstr>Naval Science Institute - OTC Newport</vt:lpstr>
      <vt:lpstr>STA-21 Milestones</vt:lpstr>
      <vt:lpstr>STA-21 Information</vt:lpstr>
    </vt:vector>
  </TitlesOfParts>
  <Company>US NAVY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dc:title>
  <dc:creator>CNET</dc:creator>
  <cp:lastModifiedBy>Burmeister, David A CIV USN NSTC GREAT LAKES IL (USA)</cp:lastModifiedBy>
  <cp:revision>1119</cp:revision>
  <cp:lastPrinted>2015-10-26T21:53:10Z</cp:lastPrinted>
  <dcterms:created xsi:type="dcterms:W3CDTF">2000-01-13T19:13:17Z</dcterms:created>
  <dcterms:modified xsi:type="dcterms:W3CDTF">2024-09-10T14:39:18Z</dcterms:modified>
</cp:coreProperties>
</file>