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9"/>
  </p:notesMasterIdLst>
  <p:handoutMasterIdLst>
    <p:handoutMasterId r:id="rId20"/>
  </p:handoutMasterIdLst>
  <p:sldIdLst>
    <p:sldId id="1308" r:id="rId2"/>
    <p:sldId id="1434" r:id="rId3"/>
    <p:sldId id="1472" r:id="rId4"/>
    <p:sldId id="1431" r:id="rId5"/>
    <p:sldId id="1446" r:id="rId6"/>
    <p:sldId id="1447" r:id="rId7"/>
    <p:sldId id="1448" r:id="rId8"/>
    <p:sldId id="1449" r:id="rId9"/>
    <p:sldId id="1445" r:id="rId10"/>
    <p:sldId id="1462" r:id="rId11"/>
    <p:sldId id="1463" r:id="rId12"/>
    <p:sldId id="1441" r:id="rId13"/>
    <p:sldId id="1474" r:id="rId14"/>
    <p:sldId id="1475" r:id="rId15"/>
    <p:sldId id="1460" r:id="rId16"/>
    <p:sldId id="1471" r:id="rId17"/>
    <p:sldId id="1473" r:id="rId18"/>
  </p:sldIdLst>
  <p:sldSz cx="9144000" cy="6858000" type="screen4x3"/>
  <p:notesSz cx="6946900" cy="9220200"/>
  <p:defaultTextStyle>
    <a:defPPr>
      <a:defRPr lang="en-US"/>
    </a:defPPr>
    <a:lvl1pPr algn="l" rtl="0" fontAlgn="base">
      <a:spcBef>
        <a:spcPct val="0"/>
      </a:spcBef>
      <a:spcAft>
        <a:spcPct val="0"/>
      </a:spcAft>
      <a:defRPr u="sng" kern="1200">
        <a:solidFill>
          <a:schemeClr val="tx1"/>
        </a:solidFill>
        <a:latin typeface="Arial" pitchFamily="34" charset="0"/>
        <a:ea typeface="+mn-ea"/>
        <a:cs typeface="+mn-cs"/>
      </a:defRPr>
    </a:lvl1pPr>
    <a:lvl2pPr marL="457200" algn="l" rtl="0" fontAlgn="base">
      <a:spcBef>
        <a:spcPct val="0"/>
      </a:spcBef>
      <a:spcAft>
        <a:spcPct val="0"/>
      </a:spcAft>
      <a:defRPr u="sng" kern="1200">
        <a:solidFill>
          <a:schemeClr val="tx1"/>
        </a:solidFill>
        <a:latin typeface="Arial" pitchFamily="34" charset="0"/>
        <a:ea typeface="+mn-ea"/>
        <a:cs typeface="+mn-cs"/>
      </a:defRPr>
    </a:lvl2pPr>
    <a:lvl3pPr marL="914400" algn="l" rtl="0" fontAlgn="base">
      <a:spcBef>
        <a:spcPct val="0"/>
      </a:spcBef>
      <a:spcAft>
        <a:spcPct val="0"/>
      </a:spcAft>
      <a:defRPr u="sng" kern="1200">
        <a:solidFill>
          <a:schemeClr val="tx1"/>
        </a:solidFill>
        <a:latin typeface="Arial" pitchFamily="34" charset="0"/>
        <a:ea typeface="+mn-ea"/>
        <a:cs typeface="+mn-cs"/>
      </a:defRPr>
    </a:lvl3pPr>
    <a:lvl4pPr marL="1371600" algn="l" rtl="0" fontAlgn="base">
      <a:spcBef>
        <a:spcPct val="0"/>
      </a:spcBef>
      <a:spcAft>
        <a:spcPct val="0"/>
      </a:spcAft>
      <a:defRPr u="sng" kern="1200">
        <a:solidFill>
          <a:schemeClr val="tx1"/>
        </a:solidFill>
        <a:latin typeface="Arial" pitchFamily="34" charset="0"/>
        <a:ea typeface="+mn-ea"/>
        <a:cs typeface="+mn-cs"/>
      </a:defRPr>
    </a:lvl4pPr>
    <a:lvl5pPr marL="1828800" algn="l" rtl="0" fontAlgn="base">
      <a:spcBef>
        <a:spcPct val="0"/>
      </a:spcBef>
      <a:spcAft>
        <a:spcPct val="0"/>
      </a:spcAft>
      <a:defRPr u="sng" kern="1200">
        <a:solidFill>
          <a:schemeClr val="tx1"/>
        </a:solidFill>
        <a:latin typeface="Arial" pitchFamily="34" charset="0"/>
        <a:ea typeface="+mn-ea"/>
        <a:cs typeface="+mn-cs"/>
      </a:defRPr>
    </a:lvl5pPr>
    <a:lvl6pPr marL="2286000" algn="l" defTabSz="914400" rtl="0" eaLnBrk="1" latinLnBrk="0" hangingPunct="1">
      <a:defRPr u="sng" kern="1200">
        <a:solidFill>
          <a:schemeClr val="tx1"/>
        </a:solidFill>
        <a:latin typeface="Arial" pitchFamily="34" charset="0"/>
        <a:ea typeface="+mn-ea"/>
        <a:cs typeface="+mn-cs"/>
      </a:defRPr>
    </a:lvl6pPr>
    <a:lvl7pPr marL="2743200" algn="l" defTabSz="914400" rtl="0" eaLnBrk="1" latinLnBrk="0" hangingPunct="1">
      <a:defRPr u="sng" kern="1200">
        <a:solidFill>
          <a:schemeClr val="tx1"/>
        </a:solidFill>
        <a:latin typeface="Arial" pitchFamily="34" charset="0"/>
        <a:ea typeface="+mn-ea"/>
        <a:cs typeface="+mn-cs"/>
      </a:defRPr>
    </a:lvl7pPr>
    <a:lvl8pPr marL="3200400" algn="l" defTabSz="914400" rtl="0" eaLnBrk="1" latinLnBrk="0" hangingPunct="1">
      <a:defRPr u="sng" kern="1200">
        <a:solidFill>
          <a:schemeClr val="tx1"/>
        </a:solidFill>
        <a:latin typeface="Arial" pitchFamily="34" charset="0"/>
        <a:ea typeface="+mn-ea"/>
        <a:cs typeface="+mn-cs"/>
      </a:defRPr>
    </a:lvl8pPr>
    <a:lvl9pPr marL="3657600" algn="l" defTabSz="914400" rtl="0" eaLnBrk="1" latinLnBrk="0" hangingPunct="1">
      <a:defRPr u="sng"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FFFFCC"/>
    <a:srgbClr val="008000"/>
    <a:srgbClr val="0000FF"/>
    <a:srgbClr val="0070C0"/>
    <a:srgbClr val="99CCFF"/>
    <a:srgbClr val="47B0FF"/>
    <a:srgbClr val="00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83043" autoAdjust="0"/>
  </p:normalViewPr>
  <p:slideViewPr>
    <p:cSldViewPr snapToGrid="0">
      <p:cViewPr>
        <p:scale>
          <a:sx n="80" d="100"/>
          <a:sy n="80" d="100"/>
        </p:scale>
        <p:origin x="-2790" y="-408"/>
      </p:cViewPr>
      <p:guideLst>
        <p:guide orient="horz" pos="333"/>
        <p:guide pos="5527"/>
      </p:guideLst>
    </p:cSldViewPr>
  </p:slideViewPr>
  <p:outlineViewPr>
    <p:cViewPr>
      <p:scale>
        <a:sx n="50" d="100"/>
        <a:sy n="50" d="100"/>
      </p:scale>
      <p:origin x="0" y="0"/>
    </p:cViewPr>
  </p:outlineViewPr>
  <p:notesTextViewPr>
    <p:cViewPr>
      <p:scale>
        <a:sx n="75" d="100"/>
        <a:sy n="75" d="100"/>
      </p:scale>
      <p:origin x="0" y="0"/>
    </p:cViewPr>
  </p:notesTextViewPr>
  <p:sorterViewPr>
    <p:cViewPr>
      <p:scale>
        <a:sx n="150" d="100"/>
        <a:sy n="150" d="100"/>
      </p:scale>
      <p:origin x="0" y="0"/>
    </p:cViewPr>
  </p:sorterViewPr>
  <p:notesViewPr>
    <p:cSldViewPr snapToGrid="0">
      <p:cViewPr varScale="1">
        <p:scale>
          <a:sx n="99" d="100"/>
          <a:sy n="99" d="100"/>
        </p:scale>
        <p:origin x="-2586" y="-84"/>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4"/>
            <a:ext cx="3010642" cy="458157"/>
          </a:xfrm>
          <a:prstGeom prst="rect">
            <a:avLst/>
          </a:prstGeom>
          <a:noFill/>
          <a:ln w="9525">
            <a:noFill/>
            <a:miter lim="800000"/>
            <a:headEnd/>
            <a:tailEnd/>
          </a:ln>
          <a:effectLst/>
        </p:spPr>
        <p:txBody>
          <a:bodyPr vert="horz" wrap="square" lIns="92231" tIns="46118" rIns="92231" bIns="46118" numCol="1" anchor="t" anchorCtr="0" compatLnSpc="1">
            <a:prstTxWarp prst="textNoShape">
              <a:avLst/>
            </a:prstTxWarp>
          </a:bodyPr>
          <a:lstStyle>
            <a:lvl1pPr algn="l" defTabSz="922062">
              <a:defRPr sz="1200" u="none">
                <a:latin typeface="Arial" charset="0"/>
              </a:defRPr>
            </a:lvl1pPr>
          </a:lstStyle>
          <a:p>
            <a:pPr>
              <a:defRPr/>
            </a:pPr>
            <a:endParaRPr lang="en-US"/>
          </a:p>
        </p:txBody>
      </p:sp>
      <p:sp>
        <p:nvSpPr>
          <p:cNvPr id="111619" name="Rectangle 3"/>
          <p:cNvSpPr>
            <a:spLocks noGrp="1" noChangeArrowheads="1"/>
          </p:cNvSpPr>
          <p:nvPr>
            <p:ph type="dt" sz="quarter" idx="1"/>
          </p:nvPr>
        </p:nvSpPr>
        <p:spPr bwMode="auto">
          <a:xfrm>
            <a:off x="3936263" y="4"/>
            <a:ext cx="3010641" cy="458157"/>
          </a:xfrm>
          <a:prstGeom prst="rect">
            <a:avLst/>
          </a:prstGeom>
          <a:noFill/>
          <a:ln w="9525">
            <a:noFill/>
            <a:miter lim="800000"/>
            <a:headEnd/>
            <a:tailEnd/>
          </a:ln>
          <a:effectLst/>
        </p:spPr>
        <p:txBody>
          <a:bodyPr vert="horz" wrap="square" lIns="92231" tIns="46118" rIns="92231" bIns="46118" numCol="1" anchor="t" anchorCtr="0" compatLnSpc="1">
            <a:prstTxWarp prst="textNoShape">
              <a:avLst/>
            </a:prstTxWarp>
          </a:bodyPr>
          <a:lstStyle>
            <a:lvl1pPr algn="r" defTabSz="922062">
              <a:defRPr sz="1200" u="none">
                <a:latin typeface="Arial" charset="0"/>
              </a:defRPr>
            </a:lvl1pPr>
          </a:lstStyle>
          <a:p>
            <a:pPr>
              <a:defRPr/>
            </a:pPr>
            <a:endParaRPr lang="en-US"/>
          </a:p>
        </p:txBody>
      </p:sp>
      <p:sp>
        <p:nvSpPr>
          <p:cNvPr id="111620" name="Rectangle 4"/>
          <p:cNvSpPr>
            <a:spLocks noGrp="1" noChangeArrowheads="1"/>
          </p:cNvSpPr>
          <p:nvPr>
            <p:ph type="ftr" sz="quarter" idx="2"/>
          </p:nvPr>
        </p:nvSpPr>
        <p:spPr bwMode="auto">
          <a:xfrm>
            <a:off x="0" y="8762047"/>
            <a:ext cx="3010642" cy="458156"/>
          </a:xfrm>
          <a:prstGeom prst="rect">
            <a:avLst/>
          </a:prstGeom>
          <a:noFill/>
          <a:ln w="9525">
            <a:noFill/>
            <a:miter lim="800000"/>
            <a:headEnd/>
            <a:tailEnd/>
          </a:ln>
          <a:effectLst/>
        </p:spPr>
        <p:txBody>
          <a:bodyPr vert="horz" wrap="square" lIns="92231" tIns="46118" rIns="92231" bIns="46118" numCol="1" anchor="b" anchorCtr="0" compatLnSpc="1">
            <a:prstTxWarp prst="textNoShape">
              <a:avLst/>
            </a:prstTxWarp>
          </a:bodyPr>
          <a:lstStyle>
            <a:lvl1pPr algn="l" defTabSz="922062">
              <a:defRPr sz="1200" u="none">
                <a:latin typeface="Arial" charset="0"/>
              </a:defRPr>
            </a:lvl1pPr>
          </a:lstStyle>
          <a:p>
            <a:pPr>
              <a:defRPr/>
            </a:pPr>
            <a:endParaRPr lang="en-US"/>
          </a:p>
        </p:txBody>
      </p:sp>
      <p:sp>
        <p:nvSpPr>
          <p:cNvPr id="111621" name="Rectangle 5"/>
          <p:cNvSpPr>
            <a:spLocks noGrp="1" noChangeArrowheads="1"/>
          </p:cNvSpPr>
          <p:nvPr>
            <p:ph type="sldNum" sz="quarter" idx="3"/>
          </p:nvPr>
        </p:nvSpPr>
        <p:spPr bwMode="auto">
          <a:xfrm>
            <a:off x="3936263" y="8762047"/>
            <a:ext cx="3010641" cy="458156"/>
          </a:xfrm>
          <a:prstGeom prst="rect">
            <a:avLst/>
          </a:prstGeom>
          <a:noFill/>
          <a:ln w="9525">
            <a:noFill/>
            <a:miter lim="800000"/>
            <a:headEnd/>
            <a:tailEnd/>
          </a:ln>
          <a:effectLst/>
        </p:spPr>
        <p:txBody>
          <a:bodyPr vert="horz" wrap="square" lIns="92231" tIns="46118" rIns="92231" bIns="46118" numCol="1" anchor="b" anchorCtr="0" compatLnSpc="1">
            <a:prstTxWarp prst="textNoShape">
              <a:avLst/>
            </a:prstTxWarp>
          </a:bodyPr>
          <a:lstStyle>
            <a:lvl1pPr algn="r" defTabSz="922062">
              <a:defRPr sz="1200" u="none">
                <a:latin typeface="Arial" charset="0"/>
              </a:defRPr>
            </a:lvl1pPr>
          </a:lstStyle>
          <a:p>
            <a:pPr>
              <a:defRPr/>
            </a:pPr>
            <a:fld id="{BD434A58-BECD-4A6D-968E-FC65538F87AC}" type="slidenum">
              <a:rPr lang="en-US"/>
              <a:pPr>
                <a:defRPr/>
              </a:pPr>
              <a:t>‹#›</a:t>
            </a:fld>
            <a:endParaRPr lang="en-US"/>
          </a:p>
        </p:txBody>
      </p:sp>
    </p:spTree>
    <p:extLst>
      <p:ext uri="{BB962C8B-B14F-4D97-AF65-F5344CB8AC3E}">
        <p14:creationId xmlns:p14="http://schemas.microsoft.com/office/powerpoint/2010/main" val="189829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4"/>
            <a:ext cx="3010642" cy="458157"/>
          </a:xfrm>
          <a:prstGeom prst="rect">
            <a:avLst/>
          </a:prstGeom>
          <a:noFill/>
          <a:ln w="9525">
            <a:noFill/>
            <a:miter lim="800000"/>
            <a:headEnd/>
            <a:tailEnd/>
          </a:ln>
          <a:effectLst/>
        </p:spPr>
        <p:txBody>
          <a:bodyPr vert="horz" wrap="square" lIns="92231" tIns="46118" rIns="92231" bIns="46118" numCol="1" anchor="t" anchorCtr="0" compatLnSpc="1">
            <a:prstTxWarp prst="textNoShape">
              <a:avLst/>
            </a:prstTxWarp>
          </a:bodyPr>
          <a:lstStyle>
            <a:lvl1pPr algn="l" defTabSz="922062">
              <a:defRPr sz="1200" u="none">
                <a:latin typeface="Arial" charset="0"/>
              </a:defRPr>
            </a:lvl1pPr>
          </a:lstStyle>
          <a:p>
            <a:pPr>
              <a:defRPr/>
            </a:pPr>
            <a:endParaRPr lang="en-US"/>
          </a:p>
        </p:txBody>
      </p:sp>
      <p:sp>
        <p:nvSpPr>
          <p:cNvPr id="3075" name="Rectangle 3"/>
          <p:cNvSpPr>
            <a:spLocks noGrp="1" noChangeArrowheads="1"/>
          </p:cNvSpPr>
          <p:nvPr>
            <p:ph type="dt" idx="1"/>
          </p:nvPr>
        </p:nvSpPr>
        <p:spPr bwMode="auto">
          <a:xfrm>
            <a:off x="3934668" y="4"/>
            <a:ext cx="3010642" cy="458157"/>
          </a:xfrm>
          <a:prstGeom prst="rect">
            <a:avLst/>
          </a:prstGeom>
          <a:noFill/>
          <a:ln w="9525">
            <a:noFill/>
            <a:miter lim="800000"/>
            <a:headEnd/>
            <a:tailEnd/>
          </a:ln>
          <a:effectLst/>
        </p:spPr>
        <p:txBody>
          <a:bodyPr vert="horz" wrap="square" lIns="92231" tIns="46118" rIns="92231" bIns="46118" numCol="1" anchor="t" anchorCtr="0" compatLnSpc="1">
            <a:prstTxWarp prst="textNoShape">
              <a:avLst/>
            </a:prstTxWarp>
          </a:bodyPr>
          <a:lstStyle>
            <a:lvl1pPr algn="r" defTabSz="922062">
              <a:defRPr sz="1200" u="none">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69988" y="693738"/>
            <a:ext cx="4610100" cy="3457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3419" y="4380232"/>
            <a:ext cx="5560065" cy="4145602"/>
          </a:xfrm>
          <a:prstGeom prst="rect">
            <a:avLst/>
          </a:prstGeom>
          <a:noFill/>
          <a:ln w="9525">
            <a:noFill/>
            <a:miter lim="800000"/>
            <a:headEnd/>
            <a:tailEnd/>
          </a:ln>
          <a:effectLst/>
        </p:spPr>
        <p:txBody>
          <a:bodyPr vert="horz" wrap="square" lIns="92231" tIns="46118" rIns="92231" bIns="461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58874"/>
            <a:ext cx="3010642" cy="459742"/>
          </a:xfrm>
          <a:prstGeom prst="rect">
            <a:avLst/>
          </a:prstGeom>
          <a:noFill/>
          <a:ln w="9525">
            <a:noFill/>
            <a:miter lim="800000"/>
            <a:headEnd/>
            <a:tailEnd/>
          </a:ln>
          <a:effectLst/>
        </p:spPr>
        <p:txBody>
          <a:bodyPr vert="horz" wrap="square" lIns="92231" tIns="46118" rIns="92231" bIns="46118" numCol="1" anchor="b" anchorCtr="0" compatLnSpc="1">
            <a:prstTxWarp prst="textNoShape">
              <a:avLst/>
            </a:prstTxWarp>
          </a:bodyPr>
          <a:lstStyle>
            <a:lvl1pPr algn="l" defTabSz="922062">
              <a:defRPr sz="1200" u="none">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34668" y="8758874"/>
            <a:ext cx="3010642" cy="459742"/>
          </a:xfrm>
          <a:prstGeom prst="rect">
            <a:avLst/>
          </a:prstGeom>
          <a:noFill/>
          <a:ln w="9525">
            <a:noFill/>
            <a:miter lim="800000"/>
            <a:headEnd/>
            <a:tailEnd/>
          </a:ln>
          <a:effectLst/>
        </p:spPr>
        <p:txBody>
          <a:bodyPr vert="horz" wrap="square" lIns="92231" tIns="46118" rIns="92231" bIns="46118" numCol="1" anchor="b" anchorCtr="0" compatLnSpc="1">
            <a:prstTxWarp prst="textNoShape">
              <a:avLst/>
            </a:prstTxWarp>
          </a:bodyPr>
          <a:lstStyle>
            <a:lvl1pPr algn="r" defTabSz="922062">
              <a:defRPr sz="1200" u="none">
                <a:latin typeface="Arial" charset="0"/>
              </a:defRPr>
            </a:lvl1pPr>
          </a:lstStyle>
          <a:p>
            <a:pPr>
              <a:defRPr/>
            </a:pPr>
            <a:fld id="{16D1CC00-A884-4724-88CF-5876356BA7D7}" type="slidenum">
              <a:rPr lang="en-US"/>
              <a:pPr>
                <a:defRPr/>
              </a:pPr>
              <a:t>‹#›</a:t>
            </a:fld>
            <a:endParaRPr lang="en-US"/>
          </a:p>
        </p:txBody>
      </p:sp>
    </p:spTree>
    <p:extLst>
      <p:ext uri="{BB962C8B-B14F-4D97-AF65-F5344CB8AC3E}">
        <p14:creationId xmlns:p14="http://schemas.microsoft.com/office/powerpoint/2010/main" val="20470848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illinteractive.com/demos/standing-stron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68400" y="692150"/>
            <a:ext cx="4611688" cy="3459163"/>
          </a:xfrm>
          <a:ln/>
        </p:spPr>
      </p:sp>
      <p:sp>
        <p:nvSpPr>
          <p:cNvPr id="26627" name="Rectangle 3"/>
          <p:cNvSpPr>
            <a:spLocks noGrp="1" noChangeArrowheads="1"/>
          </p:cNvSpPr>
          <p:nvPr>
            <p:ph type="body" idx="1"/>
          </p:nvPr>
        </p:nvSpPr>
        <p:spPr>
          <a:xfrm>
            <a:off x="925619" y="4380229"/>
            <a:ext cx="5095666" cy="4147188"/>
          </a:xfrm>
          <a:noFill/>
          <a:ln/>
        </p:spPr>
        <p:txBody>
          <a:bodyPr/>
          <a:lstStyle/>
          <a:p>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endParaRPr 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endParaRPr lang="en-US"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8"/>
            <a:ext cx="5113160" cy="4191576"/>
          </a:xfrm>
          <a:noFill/>
          <a:ln/>
        </p:spPr>
        <p:txBody>
          <a:bodyPr/>
          <a:lstStyle/>
          <a:p>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8"/>
            <a:ext cx="5113160" cy="4191576"/>
          </a:xfrm>
          <a:noFill/>
          <a:ln/>
        </p:spPr>
        <p:txBody>
          <a:bodyPr/>
          <a:lstStyle/>
          <a:p>
            <a:r>
              <a:rPr lang="en-US" dirty="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hlinkClick r:id="rId3"/>
              </a:rPr>
              <a:t>http://willinteractive.com/demos/standing-strong/</a:t>
            </a: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16D1CC00-A884-4724-88CF-5876356BA7D7}" type="slidenum">
              <a:rPr lang="en-US" smtClean="0"/>
              <a:pPr>
                <a:defRPr/>
              </a:pPr>
              <a:t>15</a:t>
            </a:fld>
            <a:endParaRPr lang="en-US"/>
          </a:p>
        </p:txBody>
      </p:sp>
    </p:spTree>
    <p:extLst>
      <p:ext uri="{BB962C8B-B14F-4D97-AF65-F5344CB8AC3E}">
        <p14:creationId xmlns:p14="http://schemas.microsoft.com/office/powerpoint/2010/main" val="1616406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D1CC00-A884-4724-88CF-5876356BA7D7}" type="slidenum">
              <a:rPr lang="en-US" smtClean="0"/>
              <a:pPr>
                <a:defRPr/>
              </a:pPr>
              <a:t>16</a:t>
            </a:fld>
            <a:endParaRPr lang="en-US"/>
          </a:p>
        </p:txBody>
      </p:sp>
    </p:spTree>
    <p:extLst>
      <p:ext uri="{BB962C8B-B14F-4D97-AF65-F5344CB8AC3E}">
        <p14:creationId xmlns:p14="http://schemas.microsoft.com/office/powerpoint/2010/main" val="1230846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8"/>
            <a:ext cx="5113160" cy="4191576"/>
          </a:xfrm>
          <a:noFill/>
          <a:ln/>
        </p:spPr>
        <p:txBody>
          <a:bodyPr/>
          <a:lstStyle/>
          <a:p>
            <a:r>
              <a:rPr lang="en-US" dirty="0"/>
              <a:t> </a:t>
            </a:r>
          </a:p>
          <a:p>
            <a:pPr algn="ctr"/>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D1CC00-A884-4724-88CF-5876356BA7D7}" type="slidenum">
              <a:rPr lang="en-US" smtClean="0"/>
              <a:pPr>
                <a:defRPr/>
              </a:pPr>
              <a:t>3</a:t>
            </a:fld>
            <a:endParaRPr lang="en-US"/>
          </a:p>
        </p:txBody>
      </p:sp>
    </p:spTree>
    <p:extLst>
      <p:ext uri="{BB962C8B-B14F-4D97-AF65-F5344CB8AC3E}">
        <p14:creationId xmlns:p14="http://schemas.microsoft.com/office/powerpoint/2010/main" val="2291660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endParaRPr lang="en-US" sz="1200" kern="1200" dirty="0" smtClean="0">
              <a:solidFill>
                <a:schemeClr val="tx1"/>
              </a:solidFill>
              <a:effectLst/>
              <a:latin typeface="Arial"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endParaRPr 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OPNAV:</a:t>
            </a:r>
          </a:p>
          <a:p>
            <a:endParaRPr lang="en-US" sz="1200" kern="1200" dirty="0" smtClean="0">
              <a:solidFill>
                <a:schemeClr val="tx1"/>
              </a:solidFill>
              <a:effectLst/>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Specific information to the first flag officer in the chain of command regarding the incident, prevention efforts, impact on the command, progress to resolution and best practices within 30 days after the initial report of the sexual assault.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A first flag report is required to be made to the first flag officer in the chain of command within 30 days after the initial personnel incident report of the sexual assault by all COs of both victims and alleged offenders, regardless of which command submitted the special incident report. This requirement OPNAVINST 1752.1C 13 Aug 2015 </a:t>
            </a:r>
          </a:p>
          <a:p>
            <a:r>
              <a:rPr lang="en-US" sz="1200" b="0" i="0" u="none" strike="noStrike" kern="1200" baseline="0" dirty="0" smtClean="0">
                <a:solidFill>
                  <a:schemeClr val="tx1"/>
                </a:solidFill>
                <a:latin typeface="Arial" charset="0"/>
                <a:ea typeface="+mn-ea"/>
                <a:cs typeface="+mn-cs"/>
              </a:rPr>
              <a:t>3-13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Reporting Requirements for Unrestricted Reports </a:t>
            </a:r>
          </a:p>
          <a:p>
            <a:r>
              <a:rPr lang="en-US" sz="1200" b="0" i="0" u="none" strike="noStrike" kern="1200" baseline="0" dirty="0" smtClean="0">
                <a:solidFill>
                  <a:schemeClr val="tx1"/>
                </a:solidFill>
                <a:latin typeface="Arial" charset="0"/>
                <a:ea typeface="+mn-ea"/>
                <a:cs typeface="+mn-cs"/>
              </a:rPr>
              <a:t>includes a personal assessment regarding the impact of the receipt of the reported incident, prevention efforts, impact on the command, progress to resolution and best practices. First flag reports must be made in person, if feasible. Telephone calls or video teleconferences (VTC) are acceptable alternatives. E-mail reports are not an acceptable alternative. </a:t>
            </a:r>
            <a:endParaRPr 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90625" y="684213"/>
            <a:ext cx="4573588" cy="3430587"/>
          </a:xfrm>
          <a:ln/>
        </p:spPr>
      </p:sp>
      <p:sp>
        <p:nvSpPr>
          <p:cNvPr id="31747" name="Rectangle 3"/>
          <p:cNvSpPr>
            <a:spLocks noGrp="1" noChangeArrowheads="1"/>
          </p:cNvSpPr>
          <p:nvPr>
            <p:ph type="body" idx="1"/>
          </p:nvPr>
        </p:nvSpPr>
        <p:spPr>
          <a:xfrm>
            <a:off x="916081" y="4343767"/>
            <a:ext cx="5113160" cy="4191576"/>
          </a:xfrm>
          <a:noFill/>
          <a:ln/>
        </p:spPr>
        <p:txBody>
          <a:bodyPr/>
          <a:lstStyle/>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u="none"/>
            </a:lvl1pPr>
          </a:lstStyle>
          <a:p>
            <a:pPr>
              <a:defRPr/>
            </a:pPr>
            <a:fld id="{B23CECA2-994B-4DCC-B188-2CEB1D801B8A}" type="slidenum">
              <a:rPr lang="en-US" smtClean="0"/>
              <a:pPr>
                <a:defRPr/>
              </a:pPr>
              <a:t>‹#›</a:t>
            </a:fld>
            <a:endParaRPr lang="en-US" dirty="0"/>
          </a:p>
        </p:txBody>
      </p:sp>
      <p:pic>
        <p:nvPicPr>
          <p:cNvPr id="6" name="Picture 1"/>
          <p:cNvPicPr>
            <a:picLocks noChangeAspect="1" noChangeArrowheads="1"/>
          </p:cNvPicPr>
          <p:nvPr userDrawn="1"/>
        </p:nvPicPr>
        <p:blipFill>
          <a:blip r:embed="rId2" cstate="print"/>
          <a:srcRect/>
          <a:stretch>
            <a:fillRect/>
          </a:stretch>
        </p:blipFill>
        <p:spPr bwMode="auto">
          <a:xfrm>
            <a:off x="164592" y="100584"/>
            <a:ext cx="978408" cy="973258"/>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E2FA660-5A00-4F5D-91F9-8284A27D035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3" name="Table Placeholder 2"/>
          <p:cNvSpPr>
            <a:spLocks noGrp="1"/>
          </p:cNvSpPr>
          <p:nvPr>
            <p:ph type="tbl" idx="1"/>
          </p:nvPr>
        </p:nvSpPr>
        <p:spPr>
          <a:xfrm>
            <a:off x="457200" y="1570037"/>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69968AD-88C4-4C63-B8A1-CE59ABDBF4C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4"/>
          </p:nvPr>
        </p:nvSpPr>
        <p:spPr bwMode="auto">
          <a:xfrm>
            <a:off x="8472488" y="6604000"/>
            <a:ext cx="671512"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000000"/>
                </a:solidFill>
                <a:latin typeface="Arial" charset="0"/>
              </a:defRPr>
            </a:lvl1pPr>
          </a:lstStyle>
          <a:p>
            <a:pPr>
              <a:defRPr/>
            </a:pPr>
            <a:fld id="{2857FD2D-BDBA-491C-B15C-25BC7BBD21EB}" type="slidenum">
              <a:rPr lang="en-US"/>
              <a:pPr>
                <a:defRPr/>
              </a:pPr>
              <a:t>‹#›</a:t>
            </a:fld>
            <a:endParaRPr lang="en-US" dirty="0"/>
          </a:p>
        </p:txBody>
      </p:sp>
      <p:pic>
        <p:nvPicPr>
          <p:cNvPr id="6" name="Picture 10"/>
          <p:cNvPicPr>
            <a:picLocks noChangeAspect="1" noChangeArrowheads="1"/>
          </p:cNvPicPr>
          <p:nvPr userDrawn="1"/>
        </p:nvPicPr>
        <p:blipFill>
          <a:blip r:embed="rId2" cstate="print"/>
          <a:srcRect/>
          <a:stretch>
            <a:fillRect/>
          </a:stretch>
        </p:blipFill>
        <p:spPr bwMode="auto">
          <a:xfrm>
            <a:off x="67008" y="42532"/>
            <a:ext cx="943085" cy="1067643"/>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309688" y="76200"/>
            <a:ext cx="764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68313" y="1509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030" name="Rectangle 6"/>
          <p:cNvSpPr>
            <a:spLocks noGrp="1" noChangeArrowheads="1"/>
          </p:cNvSpPr>
          <p:nvPr>
            <p:ph type="sldNum" sz="quarter" idx="4"/>
          </p:nvPr>
        </p:nvSpPr>
        <p:spPr bwMode="auto">
          <a:xfrm>
            <a:off x="8472488" y="6604000"/>
            <a:ext cx="671512"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000000"/>
                </a:solidFill>
                <a:latin typeface="Arial" charset="0"/>
              </a:defRPr>
            </a:lvl1pPr>
          </a:lstStyle>
          <a:p>
            <a:pPr>
              <a:defRPr/>
            </a:pPr>
            <a:fld id="{2857FD2D-BDBA-491C-B15C-25BC7BBD21EB}" type="slidenum">
              <a:rPr lang="en-US"/>
              <a:pPr>
                <a:defRPr/>
              </a:pPr>
              <a:t>‹#›</a:t>
            </a:fld>
            <a:endParaRPr lang="en-US" dirty="0"/>
          </a:p>
        </p:txBody>
      </p:sp>
      <p:grpSp>
        <p:nvGrpSpPr>
          <p:cNvPr id="2" name="Group 9"/>
          <p:cNvGrpSpPr>
            <a:grpSpLocks/>
          </p:cNvGrpSpPr>
          <p:nvPr userDrawn="1"/>
        </p:nvGrpSpPr>
        <p:grpSpPr bwMode="auto">
          <a:xfrm>
            <a:off x="228600" y="1173163"/>
            <a:ext cx="8686800" cy="76200"/>
            <a:chOff x="274320" y="1173480"/>
            <a:chExt cx="8686800" cy="76200"/>
          </a:xfrm>
        </p:grpSpPr>
        <p:sp>
          <p:nvSpPr>
            <p:cNvPr id="12" name="Line 7"/>
            <p:cNvSpPr>
              <a:spLocks noChangeShapeType="1"/>
            </p:cNvSpPr>
            <p:nvPr/>
          </p:nvSpPr>
          <p:spPr bwMode="auto">
            <a:xfrm>
              <a:off x="350520" y="1173480"/>
              <a:ext cx="8534400" cy="0"/>
            </a:xfrm>
            <a:prstGeom prst="line">
              <a:avLst/>
            </a:prstGeom>
            <a:noFill/>
            <a:ln w="31750">
              <a:solidFill>
                <a:srgbClr val="000080"/>
              </a:solidFill>
              <a:round/>
              <a:headEnd/>
              <a:tailEnd/>
            </a:ln>
            <a:effectLst/>
          </p:spPr>
          <p:txBody>
            <a:bodyPr/>
            <a:lstStyle/>
            <a:p>
              <a:pPr>
                <a:defRPr/>
              </a:pPr>
              <a:endParaRPr lang="en-US" sz="1400" dirty="0">
                <a:solidFill>
                  <a:srgbClr val="000000"/>
                </a:solidFill>
                <a:latin typeface="Arial" charset="0"/>
              </a:endParaRPr>
            </a:p>
          </p:txBody>
        </p:sp>
        <p:sp>
          <p:nvSpPr>
            <p:cNvPr id="13" name="Line 8"/>
            <p:cNvSpPr>
              <a:spLocks noChangeShapeType="1"/>
            </p:cNvSpPr>
            <p:nvPr/>
          </p:nvSpPr>
          <p:spPr bwMode="auto">
            <a:xfrm>
              <a:off x="274320" y="1249680"/>
              <a:ext cx="8686800" cy="0"/>
            </a:xfrm>
            <a:prstGeom prst="line">
              <a:avLst/>
            </a:prstGeom>
            <a:noFill/>
            <a:ln w="31750">
              <a:solidFill>
                <a:srgbClr val="FF0000"/>
              </a:solidFill>
              <a:round/>
              <a:headEnd/>
              <a:tailEnd/>
            </a:ln>
            <a:effectLst/>
          </p:spPr>
          <p:txBody>
            <a:bodyPr/>
            <a:lstStyle/>
            <a:p>
              <a:pPr>
                <a:defRPr/>
              </a:pPr>
              <a:endParaRPr lang="en-US" sz="1400" dirty="0">
                <a:solidFill>
                  <a:srgbClr val="000000"/>
                </a:solidFill>
                <a:latin typeface="Arial" charset="0"/>
              </a:endParaRPr>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1" r:id="rId4"/>
  </p:sldLayoutIdLst>
  <p:hf hdr="0" ftr="0" dt="0"/>
  <p:txStyles>
    <p:titleStyle>
      <a:lvl1pPr algn="r" rtl="0" eaLnBrk="0" fontAlgn="base" hangingPunct="0">
        <a:spcBef>
          <a:spcPct val="0"/>
        </a:spcBef>
        <a:spcAft>
          <a:spcPct val="0"/>
        </a:spcAft>
        <a:defRPr sz="3200" b="1" i="1">
          <a:solidFill>
            <a:srgbClr val="000066"/>
          </a:solidFill>
          <a:latin typeface="+mj-lt"/>
          <a:ea typeface="+mj-ea"/>
          <a:cs typeface="+mj-cs"/>
        </a:defRPr>
      </a:lvl1pPr>
      <a:lvl2pPr algn="r" rtl="0" eaLnBrk="0" fontAlgn="base" hangingPunct="0">
        <a:spcBef>
          <a:spcPct val="0"/>
        </a:spcBef>
        <a:spcAft>
          <a:spcPct val="0"/>
        </a:spcAft>
        <a:defRPr sz="3200" b="1" i="1">
          <a:solidFill>
            <a:srgbClr val="000066"/>
          </a:solidFill>
          <a:latin typeface="Arial" charset="0"/>
          <a:cs typeface="Times New Roman" pitchFamily="18" charset="0"/>
        </a:defRPr>
      </a:lvl2pPr>
      <a:lvl3pPr algn="r" rtl="0" eaLnBrk="0" fontAlgn="base" hangingPunct="0">
        <a:spcBef>
          <a:spcPct val="0"/>
        </a:spcBef>
        <a:spcAft>
          <a:spcPct val="0"/>
        </a:spcAft>
        <a:defRPr sz="3200" b="1" i="1">
          <a:solidFill>
            <a:srgbClr val="000066"/>
          </a:solidFill>
          <a:latin typeface="Arial" charset="0"/>
          <a:cs typeface="Times New Roman" pitchFamily="18" charset="0"/>
        </a:defRPr>
      </a:lvl3pPr>
      <a:lvl4pPr algn="r" rtl="0" eaLnBrk="0" fontAlgn="base" hangingPunct="0">
        <a:spcBef>
          <a:spcPct val="0"/>
        </a:spcBef>
        <a:spcAft>
          <a:spcPct val="0"/>
        </a:spcAft>
        <a:defRPr sz="3200" b="1" i="1">
          <a:solidFill>
            <a:srgbClr val="000066"/>
          </a:solidFill>
          <a:latin typeface="Arial" charset="0"/>
          <a:cs typeface="Times New Roman" pitchFamily="18" charset="0"/>
        </a:defRPr>
      </a:lvl4pPr>
      <a:lvl5pPr algn="r" rtl="0" eaLnBrk="0" fontAlgn="base" hangingPunct="0">
        <a:spcBef>
          <a:spcPct val="0"/>
        </a:spcBef>
        <a:spcAft>
          <a:spcPct val="0"/>
        </a:spcAft>
        <a:defRPr sz="3200" b="1" i="1">
          <a:solidFill>
            <a:srgbClr val="000066"/>
          </a:solidFill>
          <a:latin typeface="Arial" charset="0"/>
          <a:cs typeface="Times New Roman" pitchFamily="18" charset="0"/>
        </a:defRPr>
      </a:lvl5pPr>
      <a:lvl6pPr marL="457200" algn="r" rtl="0" fontAlgn="base">
        <a:spcBef>
          <a:spcPct val="0"/>
        </a:spcBef>
        <a:spcAft>
          <a:spcPct val="0"/>
        </a:spcAft>
        <a:defRPr sz="3200" b="1" i="1">
          <a:solidFill>
            <a:srgbClr val="000066"/>
          </a:solidFill>
          <a:latin typeface="Arial" charset="0"/>
          <a:cs typeface="Times New Roman" pitchFamily="18" charset="0"/>
        </a:defRPr>
      </a:lvl6pPr>
      <a:lvl7pPr marL="914400" algn="r" rtl="0" fontAlgn="base">
        <a:spcBef>
          <a:spcPct val="0"/>
        </a:spcBef>
        <a:spcAft>
          <a:spcPct val="0"/>
        </a:spcAft>
        <a:defRPr sz="3200" b="1" i="1">
          <a:solidFill>
            <a:srgbClr val="000066"/>
          </a:solidFill>
          <a:latin typeface="Arial" charset="0"/>
          <a:cs typeface="Times New Roman" pitchFamily="18" charset="0"/>
        </a:defRPr>
      </a:lvl7pPr>
      <a:lvl8pPr marL="1371600" algn="r" rtl="0" fontAlgn="base">
        <a:spcBef>
          <a:spcPct val="0"/>
        </a:spcBef>
        <a:spcAft>
          <a:spcPct val="0"/>
        </a:spcAft>
        <a:defRPr sz="3200" b="1" i="1">
          <a:solidFill>
            <a:srgbClr val="000066"/>
          </a:solidFill>
          <a:latin typeface="Arial" charset="0"/>
          <a:cs typeface="Times New Roman" pitchFamily="18" charset="0"/>
        </a:defRPr>
      </a:lvl8pPr>
      <a:lvl9pPr marL="1828800" algn="r" rtl="0" fontAlgn="base">
        <a:spcBef>
          <a:spcPct val="0"/>
        </a:spcBef>
        <a:spcAft>
          <a:spcPct val="0"/>
        </a:spcAft>
        <a:defRPr sz="3200" b="1" i="1">
          <a:solidFill>
            <a:srgbClr val="000066"/>
          </a:solidFill>
          <a:latin typeface="Arial" charset="0"/>
          <a:cs typeface="Times New Roman" pitchFamily="18" charset="0"/>
        </a:defRPr>
      </a:lvl9pPr>
    </p:titleStyle>
    <p:bodyStyle>
      <a:lvl1pPr marL="290513" indent="-290513" algn="l" rtl="0" eaLnBrk="0" fontAlgn="base" hangingPunct="0">
        <a:spcBef>
          <a:spcPct val="20000"/>
        </a:spcBef>
        <a:spcAft>
          <a:spcPct val="0"/>
        </a:spcAft>
        <a:buFont typeface="Wingdings" pitchFamily="2" charset="2"/>
        <a:buChar char="§"/>
        <a:defRPr sz="2400" b="1">
          <a:solidFill>
            <a:schemeClr val="tx1"/>
          </a:solidFill>
          <a:latin typeface="+mn-lt"/>
          <a:ea typeface="+mn-ea"/>
          <a:cs typeface="+mn-cs"/>
        </a:defRPr>
      </a:lvl1pPr>
      <a:lvl2pPr marL="630238" indent="-225425"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Font typeface="Wingdings" pitchFamily="2" charset="2"/>
        <a:buChar char="Ø"/>
        <a:defRPr>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netc.navy.mil/nstc/SAPR2/index.html"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netc.navy.mil/nstc/SAPR2/index.htm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2476649" y="4173026"/>
            <a:ext cx="4162425" cy="858837"/>
          </a:xfrm>
          <a:prstGeom prst="rect">
            <a:avLst/>
          </a:prstGeom>
          <a:noFill/>
          <a:ln w="9525">
            <a:noFill/>
            <a:miter lim="800000"/>
            <a:headEnd/>
            <a:tailEnd/>
          </a:ln>
        </p:spPr>
        <p:txBody>
          <a:bodyPr wrap="none" anchor="ctr"/>
          <a:lstStyle/>
          <a:p>
            <a:pPr algn="ctr"/>
            <a:r>
              <a:rPr lang="en-US" sz="3200" b="1" u="none" dirty="0" smtClean="0">
                <a:cs typeface="Arial" pitchFamily="34" charset="0"/>
              </a:rPr>
              <a:t>Sexual Assault Prevention and Response</a:t>
            </a:r>
          </a:p>
          <a:p>
            <a:pPr algn="ctr"/>
            <a:r>
              <a:rPr lang="en-US" sz="3200" b="1" u="none" dirty="0" smtClean="0">
                <a:cs typeface="Arial" pitchFamily="34" charset="0"/>
              </a:rPr>
              <a:t>for NROTC </a:t>
            </a:r>
          </a:p>
        </p:txBody>
      </p:sp>
      <p:sp>
        <p:nvSpPr>
          <p:cNvPr id="15365" name="Text Box 5"/>
          <p:cNvSpPr txBox="1">
            <a:spLocks noChangeArrowheads="1"/>
          </p:cNvSpPr>
          <p:nvPr/>
        </p:nvSpPr>
        <p:spPr bwMode="auto">
          <a:xfrm>
            <a:off x="6124352" y="5779732"/>
            <a:ext cx="2785731" cy="738664"/>
          </a:xfrm>
          <a:prstGeom prst="rect">
            <a:avLst/>
          </a:prstGeom>
          <a:noFill/>
          <a:ln w="9525">
            <a:noFill/>
            <a:miter lim="800000"/>
            <a:headEnd/>
            <a:tailEnd/>
          </a:ln>
        </p:spPr>
        <p:txBody>
          <a:bodyPr wrap="square">
            <a:spAutoFit/>
          </a:bodyPr>
          <a:lstStyle/>
          <a:p>
            <a:pPr algn="r" eaLnBrk="0" hangingPunct="0">
              <a:spcBef>
                <a:spcPts val="0"/>
              </a:spcBef>
            </a:pPr>
            <a:r>
              <a:rPr lang="en-US" sz="1400" b="1" i="1" u="none" dirty="0" smtClean="0"/>
              <a:t>LT </a:t>
            </a:r>
            <a:r>
              <a:rPr lang="en-US" sz="1400" b="1" i="1" u="none" dirty="0" smtClean="0"/>
              <a:t>Donna Vorpagel-Gunther</a:t>
            </a:r>
            <a:endParaRPr lang="en-US" sz="1400" b="1" i="1" u="none" dirty="0" smtClean="0"/>
          </a:p>
          <a:p>
            <a:pPr algn="r" eaLnBrk="0" hangingPunct="0">
              <a:spcBef>
                <a:spcPts val="0"/>
              </a:spcBef>
            </a:pPr>
            <a:r>
              <a:rPr lang="en-US" sz="1400" b="1" i="1" u="none" dirty="0" smtClean="0"/>
              <a:t>NSTC </a:t>
            </a:r>
            <a:r>
              <a:rPr lang="en-US" sz="1400" b="1" i="1" u="none" dirty="0" smtClean="0"/>
              <a:t>SAPR POC</a:t>
            </a:r>
          </a:p>
          <a:p>
            <a:pPr algn="r" eaLnBrk="0" hangingPunct="0">
              <a:spcBef>
                <a:spcPts val="0"/>
              </a:spcBef>
            </a:pPr>
            <a:r>
              <a:rPr lang="en-US" sz="1400" b="1" i="1" u="none" dirty="0" smtClean="0"/>
              <a:t>March 2018</a:t>
            </a:r>
            <a:endParaRPr lang="en-US" sz="1400" b="1" i="1" u="none" dirty="0"/>
          </a:p>
        </p:txBody>
      </p:sp>
      <p:pic>
        <p:nvPicPr>
          <p:cNvPr id="8" name="Picture 10"/>
          <p:cNvPicPr>
            <a:picLocks noChangeAspect="1" noChangeArrowheads="1"/>
          </p:cNvPicPr>
          <p:nvPr/>
        </p:nvPicPr>
        <p:blipFill>
          <a:blip r:embed="rId3" cstate="print"/>
          <a:srcRect/>
          <a:stretch>
            <a:fillRect/>
          </a:stretch>
        </p:blipFill>
        <p:spPr bwMode="auto">
          <a:xfrm>
            <a:off x="3309938" y="1300493"/>
            <a:ext cx="2524125"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
          <p:cNvSpPr>
            <a:spLocks noGrp="1" noChangeArrowheads="1"/>
          </p:cNvSpPr>
          <p:nvPr>
            <p:ph type="title"/>
          </p:nvPr>
        </p:nvSpPr>
        <p:spPr>
          <a:xfrm>
            <a:off x="1095932" y="272187"/>
            <a:ext cx="7645400" cy="1143000"/>
          </a:xfrm>
        </p:spPr>
        <p:txBody>
          <a:bodyPr/>
          <a:lstStyle/>
          <a:p>
            <a:pPr algn="ctr"/>
            <a:r>
              <a:rPr lang="en-US" sz="2400" dirty="0" smtClean="0"/>
              <a:t>Sexual </a:t>
            </a:r>
            <a:r>
              <a:rPr lang="en-US" sz="2400" dirty="0"/>
              <a:t>Assault </a:t>
            </a:r>
            <a:r>
              <a:rPr lang="en-US" sz="2400" dirty="0" smtClean="0"/>
              <a:t>Reporting Scenarios </a:t>
            </a:r>
            <a:r>
              <a:rPr lang="en-US" sz="2400" dirty="0"/>
              <a:t/>
            </a:r>
            <a:br>
              <a:rPr lang="en-US" sz="2400" dirty="0"/>
            </a:br>
            <a:endParaRPr lang="en-US" sz="2400" dirty="0" smtClean="0"/>
          </a:p>
        </p:txBody>
      </p:sp>
      <p:sp>
        <p:nvSpPr>
          <p:cNvPr id="4" name="TextBox 3"/>
          <p:cNvSpPr txBox="1"/>
          <p:nvPr/>
        </p:nvSpPr>
        <p:spPr>
          <a:xfrm>
            <a:off x="528663" y="1887072"/>
            <a:ext cx="8401581" cy="3785652"/>
          </a:xfrm>
          <a:prstGeom prst="rect">
            <a:avLst/>
          </a:prstGeom>
          <a:noFill/>
        </p:spPr>
        <p:txBody>
          <a:bodyPr wrap="square" rtlCol="0">
            <a:spAutoFit/>
          </a:bodyPr>
          <a:lstStyle/>
          <a:p>
            <a:r>
              <a:rPr lang="en-US" sz="1600" b="1" dirty="0" smtClean="0">
                <a:solidFill>
                  <a:srgbClr val="000099"/>
                </a:solidFill>
              </a:rPr>
              <a:t>Scenario 1:</a:t>
            </a:r>
            <a:r>
              <a:rPr lang="en-US" sz="1600" dirty="0" smtClean="0">
                <a:solidFill>
                  <a:srgbClr val="000099"/>
                </a:solidFill>
              </a:rPr>
              <a:t> </a:t>
            </a:r>
          </a:p>
          <a:p>
            <a:r>
              <a:rPr lang="en-US" sz="1600" u="none" dirty="0" smtClean="0"/>
              <a:t>Victim: MIDN at “University A” is in a Non- Active Duty Status </a:t>
            </a:r>
          </a:p>
          <a:p>
            <a:r>
              <a:rPr lang="en-US" sz="1600" u="none" dirty="0" smtClean="0"/>
              <a:t>Accused: MIDN at “University B” is in a Non-Active Duty Status</a:t>
            </a:r>
          </a:p>
          <a:p>
            <a:endParaRPr lang="en-US" sz="1600" u="none" dirty="0" smtClean="0"/>
          </a:p>
          <a:p>
            <a:r>
              <a:rPr lang="en-US" sz="1600" b="1" i="1" u="none" dirty="0" smtClean="0"/>
              <a:t>Action</a:t>
            </a:r>
            <a:r>
              <a:rPr lang="en-US" sz="1600" i="1" u="none" dirty="0" smtClean="0"/>
              <a:t>: No Formal SITREP required, Voice Report to ISIC, letter and </a:t>
            </a:r>
            <a:r>
              <a:rPr lang="en-US" sz="1600" i="1" u="none" dirty="0" err="1" smtClean="0"/>
              <a:t>phonecon</a:t>
            </a:r>
            <a:r>
              <a:rPr lang="en-US" sz="1600" i="1" u="none" dirty="0" smtClean="0"/>
              <a:t> to Flag Officer. </a:t>
            </a:r>
            <a:endParaRPr lang="en-US" sz="1600" u="none" dirty="0" smtClean="0"/>
          </a:p>
          <a:p>
            <a:endParaRPr lang="en-US" sz="1600" u="none" dirty="0"/>
          </a:p>
          <a:p>
            <a:endParaRPr lang="en-US" sz="1600" u="none" dirty="0" smtClean="0"/>
          </a:p>
          <a:p>
            <a:r>
              <a:rPr lang="en-US" sz="1600" b="1" dirty="0" smtClean="0">
                <a:solidFill>
                  <a:srgbClr val="000099"/>
                </a:solidFill>
              </a:rPr>
              <a:t>Scenario 2: </a:t>
            </a:r>
            <a:endParaRPr lang="en-US" sz="1600" b="1" dirty="0">
              <a:solidFill>
                <a:srgbClr val="000099"/>
              </a:solidFill>
            </a:endParaRPr>
          </a:p>
          <a:p>
            <a:r>
              <a:rPr lang="en-US" sz="1600" u="none" dirty="0"/>
              <a:t>Victim</a:t>
            </a:r>
            <a:r>
              <a:rPr lang="en-US" sz="1600" u="none" dirty="0" smtClean="0"/>
              <a:t>: </a:t>
            </a:r>
            <a:r>
              <a:rPr lang="en-US" sz="1600" u="none" dirty="0"/>
              <a:t>MIDN at “University A” is in an Active Duty status</a:t>
            </a:r>
          </a:p>
          <a:p>
            <a:r>
              <a:rPr lang="en-US" sz="1600" u="none" dirty="0"/>
              <a:t>Accused: MIDN at “University B” is in a Non-Active Duty status</a:t>
            </a:r>
          </a:p>
          <a:p>
            <a:endParaRPr lang="en-US" sz="1600" u="none" dirty="0"/>
          </a:p>
          <a:p>
            <a:r>
              <a:rPr lang="en-US" sz="1600" b="1" i="1" u="none" dirty="0" smtClean="0"/>
              <a:t>Action</a:t>
            </a:r>
            <a:r>
              <a:rPr lang="en-US" sz="1600" i="1" u="none" dirty="0"/>
              <a:t>: Victim’s Commanding </a:t>
            </a:r>
            <a:r>
              <a:rPr lang="en-US" sz="1600" i="1" u="none" dirty="0" smtClean="0"/>
              <a:t>Officer/O.I.C. </a:t>
            </a:r>
            <a:r>
              <a:rPr lang="en-US" sz="1600" i="1" u="none" dirty="0"/>
              <a:t>will contact SARC/NCIS, initiate the </a:t>
            </a:r>
            <a:r>
              <a:rPr lang="en-US" sz="1600" i="1" u="none" dirty="0" smtClean="0"/>
              <a:t>SITREP, Voice </a:t>
            </a:r>
            <a:r>
              <a:rPr lang="en-US" sz="1600" i="1" u="none" dirty="0"/>
              <a:t>Report to ISIC, letter and </a:t>
            </a:r>
            <a:r>
              <a:rPr lang="en-US" sz="1600" i="1" u="none" dirty="0" err="1"/>
              <a:t>phonecon</a:t>
            </a:r>
            <a:r>
              <a:rPr lang="en-US" sz="1600" i="1" u="none" dirty="0"/>
              <a:t> to Flag Officer, and follow SITREP procedures. </a:t>
            </a:r>
            <a:endParaRPr lang="en-US" sz="1600" u="none" dirty="0"/>
          </a:p>
          <a:p>
            <a:endParaRPr lang="en-US" sz="1600" u="none" dirty="0"/>
          </a:p>
        </p:txBody>
      </p:sp>
      <p:sp>
        <p:nvSpPr>
          <p:cNvPr id="2" name="TextBox 1"/>
          <p:cNvSpPr txBox="1"/>
          <p:nvPr/>
        </p:nvSpPr>
        <p:spPr>
          <a:xfrm>
            <a:off x="528663" y="1370909"/>
            <a:ext cx="6194837" cy="369332"/>
          </a:xfrm>
          <a:prstGeom prst="rect">
            <a:avLst/>
          </a:prstGeom>
          <a:noFill/>
        </p:spPr>
        <p:txBody>
          <a:bodyPr wrap="none" rtlCol="0">
            <a:spAutoFit/>
          </a:bodyPr>
          <a:lstStyle/>
          <a:p>
            <a:r>
              <a:rPr lang="en-US" u="none" dirty="0" smtClean="0"/>
              <a:t>MECEPS / STA-21 follow active duty reporting procedures.</a:t>
            </a:r>
            <a:endParaRPr lang="en-US" u="none" dirty="0"/>
          </a:p>
        </p:txBody>
      </p:sp>
    </p:spTree>
    <p:extLst>
      <p:ext uri="{BB962C8B-B14F-4D97-AF65-F5344CB8AC3E}">
        <p14:creationId xmlns:p14="http://schemas.microsoft.com/office/powerpoint/2010/main" val="1092255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
          <p:cNvSpPr>
            <a:spLocks noGrp="1" noChangeArrowheads="1"/>
          </p:cNvSpPr>
          <p:nvPr>
            <p:ph type="title"/>
          </p:nvPr>
        </p:nvSpPr>
        <p:spPr>
          <a:xfrm>
            <a:off x="1095933" y="88075"/>
            <a:ext cx="7645400" cy="1143000"/>
          </a:xfrm>
        </p:spPr>
        <p:txBody>
          <a:bodyPr/>
          <a:lstStyle/>
          <a:p>
            <a:pPr algn="ctr"/>
            <a:r>
              <a:rPr lang="en-US" sz="2400" dirty="0"/>
              <a:t>Sexual Assault Reporting Scenarios</a:t>
            </a:r>
            <a:endParaRPr lang="en-US" sz="2400" dirty="0" smtClean="0"/>
          </a:p>
        </p:txBody>
      </p:sp>
      <p:sp>
        <p:nvSpPr>
          <p:cNvPr id="4" name="TextBox 3"/>
          <p:cNvSpPr txBox="1"/>
          <p:nvPr/>
        </p:nvSpPr>
        <p:spPr>
          <a:xfrm>
            <a:off x="522500" y="1323550"/>
            <a:ext cx="8359917" cy="5262979"/>
          </a:xfrm>
          <a:prstGeom prst="rect">
            <a:avLst/>
          </a:prstGeom>
          <a:noFill/>
        </p:spPr>
        <p:txBody>
          <a:bodyPr wrap="square" rtlCol="0">
            <a:spAutoFit/>
          </a:bodyPr>
          <a:lstStyle/>
          <a:p>
            <a:r>
              <a:rPr lang="en-US" sz="1600" b="1" dirty="0" smtClean="0">
                <a:solidFill>
                  <a:srgbClr val="000099"/>
                </a:solidFill>
              </a:rPr>
              <a:t>Scenario 3:</a:t>
            </a:r>
            <a:endParaRPr lang="en-US" sz="1600" b="1" dirty="0">
              <a:solidFill>
                <a:srgbClr val="000099"/>
              </a:solidFill>
            </a:endParaRPr>
          </a:p>
          <a:p>
            <a:r>
              <a:rPr lang="en-US" sz="1600" u="none" dirty="0"/>
              <a:t>Victim:  MIDN at “University A” is in a </a:t>
            </a:r>
            <a:r>
              <a:rPr lang="en-US" sz="1600" u="none" dirty="0" smtClean="0"/>
              <a:t>Non-Active </a:t>
            </a:r>
            <a:r>
              <a:rPr lang="en-US" sz="1600" u="none" dirty="0"/>
              <a:t>Duty Status </a:t>
            </a:r>
          </a:p>
          <a:p>
            <a:r>
              <a:rPr lang="en-US" sz="1600" u="none" dirty="0"/>
              <a:t>Accused: MIDN at “University B” is in a Active Duty Status </a:t>
            </a:r>
          </a:p>
          <a:p>
            <a:endParaRPr lang="en-US" sz="1600" u="none" dirty="0"/>
          </a:p>
          <a:p>
            <a:r>
              <a:rPr lang="en-US" sz="1600" b="1" i="1" u="none" dirty="0" smtClean="0"/>
              <a:t>Action</a:t>
            </a:r>
            <a:r>
              <a:rPr lang="en-US" sz="1600" i="1" u="none" dirty="0"/>
              <a:t>: Accused ‘s Commanding </a:t>
            </a:r>
            <a:r>
              <a:rPr lang="en-US" sz="1600" i="1" u="none" dirty="0" smtClean="0"/>
              <a:t>Officer/O.I.C. </a:t>
            </a:r>
            <a:r>
              <a:rPr lang="en-US" sz="1600" i="1" u="none" dirty="0"/>
              <a:t>will contact SARC/NCIS, initiate the </a:t>
            </a:r>
            <a:r>
              <a:rPr lang="en-US" sz="1600" i="1" u="none" dirty="0" smtClean="0"/>
              <a:t>SITREP, Voice </a:t>
            </a:r>
            <a:r>
              <a:rPr lang="en-US" sz="1600" i="1" u="none" dirty="0"/>
              <a:t>Report to ISIC, letter and </a:t>
            </a:r>
            <a:r>
              <a:rPr lang="en-US" sz="1600" i="1" u="none" dirty="0" err="1"/>
              <a:t>phonecon</a:t>
            </a:r>
            <a:r>
              <a:rPr lang="en-US" sz="1600" i="1" u="none" dirty="0"/>
              <a:t> to Flag Officer, and follow SITREP procedures</a:t>
            </a:r>
            <a:r>
              <a:rPr lang="en-US" sz="1600" i="1" u="none" dirty="0" smtClean="0"/>
              <a:t>.</a:t>
            </a:r>
          </a:p>
          <a:p>
            <a:endParaRPr lang="en-US" sz="1600" i="1" u="none" dirty="0" smtClean="0"/>
          </a:p>
          <a:p>
            <a:r>
              <a:rPr lang="en-US" sz="1600" b="1" dirty="0" smtClean="0">
                <a:solidFill>
                  <a:srgbClr val="000099"/>
                </a:solidFill>
              </a:rPr>
              <a:t>Scenario 4:</a:t>
            </a:r>
            <a:endParaRPr lang="en-US" sz="1600" b="1" dirty="0">
              <a:solidFill>
                <a:srgbClr val="000099"/>
              </a:solidFill>
            </a:endParaRPr>
          </a:p>
          <a:p>
            <a:r>
              <a:rPr lang="en-US" sz="1600" u="none" dirty="0"/>
              <a:t>Victim:  </a:t>
            </a:r>
            <a:r>
              <a:rPr lang="en-US" sz="1600" u="none" dirty="0" smtClean="0"/>
              <a:t>MIDN </a:t>
            </a:r>
            <a:r>
              <a:rPr lang="en-US" sz="1600" u="none" dirty="0"/>
              <a:t>at “University A” is in </a:t>
            </a:r>
            <a:r>
              <a:rPr lang="en-US" sz="1600" u="none" dirty="0" smtClean="0"/>
              <a:t>an </a:t>
            </a:r>
            <a:r>
              <a:rPr lang="en-US" sz="1600" u="none" dirty="0"/>
              <a:t>Active Duty status</a:t>
            </a:r>
          </a:p>
          <a:p>
            <a:r>
              <a:rPr lang="en-US" sz="1600" u="none" dirty="0"/>
              <a:t>Accused: </a:t>
            </a:r>
            <a:r>
              <a:rPr lang="en-US" sz="1600" u="none" dirty="0" smtClean="0"/>
              <a:t>MIDN </a:t>
            </a:r>
            <a:r>
              <a:rPr lang="en-US" sz="1600" u="none" dirty="0"/>
              <a:t>at “University </a:t>
            </a:r>
            <a:r>
              <a:rPr lang="en-US" sz="1600" u="none" dirty="0" smtClean="0"/>
              <a:t>B” </a:t>
            </a:r>
            <a:r>
              <a:rPr lang="en-US" sz="1600" u="none" dirty="0"/>
              <a:t>is in </a:t>
            </a:r>
            <a:r>
              <a:rPr lang="en-US" sz="1600" u="none" dirty="0" smtClean="0"/>
              <a:t>an </a:t>
            </a:r>
            <a:r>
              <a:rPr lang="en-US" sz="1600" u="none" dirty="0"/>
              <a:t>Active </a:t>
            </a:r>
            <a:r>
              <a:rPr lang="en-US" sz="1600" u="none" dirty="0" smtClean="0"/>
              <a:t>Duty </a:t>
            </a:r>
            <a:r>
              <a:rPr lang="en-US" sz="1600" u="none" dirty="0"/>
              <a:t>status</a:t>
            </a:r>
          </a:p>
          <a:p>
            <a:endParaRPr lang="en-US" sz="1600" u="none" dirty="0"/>
          </a:p>
          <a:p>
            <a:r>
              <a:rPr lang="en-US" sz="1600" b="1" i="1" u="none" dirty="0" smtClean="0"/>
              <a:t>Action</a:t>
            </a:r>
            <a:r>
              <a:rPr lang="en-US" sz="1600" i="1" u="none" dirty="0"/>
              <a:t>: Victim’s Commanding Officer will contact </a:t>
            </a:r>
            <a:r>
              <a:rPr lang="en-US" sz="1600" i="1" u="none" dirty="0" smtClean="0"/>
              <a:t>SARC/NCIS, </a:t>
            </a:r>
            <a:r>
              <a:rPr lang="en-US" sz="1600" i="1" u="none" dirty="0"/>
              <a:t>initiate the </a:t>
            </a:r>
            <a:r>
              <a:rPr lang="en-US" sz="1600" i="1" u="none" dirty="0" smtClean="0"/>
              <a:t>SITREP, Voice </a:t>
            </a:r>
            <a:r>
              <a:rPr lang="en-US" sz="1600" i="1" u="none" dirty="0"/>
              <a:t>Report to ISIC, letter and </a:t>
            </a:r>
            <a:r>
              <a:rPr lang="en-US" sz="1600" i="1" u="none" dirty="0" err="1"/>
              <a:t>phonecon</a:t>
            </a:r>
            <a:r>
              <a:rPr lang="en-US" sz="1600" i="1" u="none" dirty="0"/>
              <a:t> to Flag Officer, and follow SITREP procedures. </a:t>
            </a:r>
            <a:endParaRPr lang="en-US" sz="1600" u="none" dirty="0"/>
          </a:p>
          <a:p>
            <a:endParaRPr lang="en-US" sz="1600" i="1" u="none" dirty="0"/>
          </a:p>
          <a:p>
            <a:r>
              <a:rPr lang="en-US" sz="1600" b="1" dirty="0" smtClean="0">
                <a:solidFill>
                  <a:srgbClr val="000099"/>
                </a:solidFill>
              </a:rPr>
              <a:t>Scenario 5:</a:t>
            </a:r>
            <a:endParaRPr lang="en-US" sz="1600" dirty="0">
              <a:solidFill>
                <a:srgbClr val="000099"/>
              </a:solidFill>
            </a:endParaRPr>
          </a:p>
          <a:p>
            <a:r>
              <a:rPr lang="en-US" sz="1600" u="none" dirty="0"/>
              <a:t>Victim:  Student at “University A” </a:t>
            </a:r>
            <a:r>
              <a:rPr lang="en-US" sz="1600" u="none" dirty="0" smtClean="0"/>
              <a:t>is in an Non-Active </a:t>
            </a:r>
            <a:r>
              <a:rPr lang="en-US" sz="1600" u="none" dirty="0"/>
              <a:t>Duty </a:t>
            </a:r>
            <a:r>
              <a:rPr lang="en-US" sz="1600" u="none" dirty="0" smtClean="0"/>
              <a:t>Status (Dependent of AD parent)</a:t>
            </a:r>
            <a:endParaRPr lang="en-US" sz="1600" u="none" dirty="0"/>
          </a:p>
          <a:p>
            <a:r>
              <a:rPr lang="en-US" sz="1600" u="none" dirty="0"/>
              <a:t>Accused: Student at “University </a:t>
            </a:r>
            <a:r>
              <a:rPr lang="en-US" sz="1600" u="none" dirty="0" smtClean="0"/>
              <a:t>B” </a:t>
            </a:r>
            <a:r>
              <a:rPr lang="en-US" sz="1600" u="none" dirty="0"/>
              <a:t>is </a:t>
            </a:r>
            <a:r>
              <a:rPr lang="en-US" sz="1600" u="none" dirty="0" smtClean="0"/>
              <a:t>in an </a:t>
            </a:r>
            <a:r>
              <a:rPr lang="en-US" sz="1600" u="none" dirty="0"/>
              <a:t>Non-Active Duty </a:t>
            </a:r>
            <a:r>
              <a:rPr lang="en-US" sz="1600" u="none" dirty="0" smtClean="0"/>
              <a:t>Status</a:t>
            </a:r>
          </a:p>
          <a:p>
            <a:endParaRPr lang="en-US" sz="1600" u="none" dirty="0"/>
          </a:p>
          <a:p>
            <a:r>
              <a:rPr lang="en-US" sz="1600" b="1" i="1" u="none" dirty="0" smtClean="0"/>
              <a:t>Action</a:t>
            </a:r>
            <a:r>
              <a:rPr lang="en-US" sz="1600" i="1" u="none" dirty="0"/>
              <a:t>: Victim’s Commanding Officer will contact </a:t>
            </a:r>
            <a:r>
              <a:rPr lang="en-US" sz="1600" i="1" u="none" dirty="0" smtClean="0"/>
              <a:t>SARC/NCIS, </a:t>
            </a:r>
            <a:r>
              <a:rPr lang="en-US" sz="1600" i="1" u="none" dirty="0"/>
              <a:t>initiate the </a:t>
            </a:r>
            <a:r>
              <a:rPr lang="en-US" sz="1600" i="1" u="none" dirty="0" smtClean="0"/>
              <a:t>SITREP, Voice </a:t>
            </a:r>
            <a:r>
              <a:rPr lang="en-US" sz="1600" i="1" u="none" dirty="0"/>
              <a:t>Report to ISIC, letter and </a:t>
            </a:r>
            <a:r>
              <a:rPr lang="en-US" sz="1600" i="1" u="none" dirty="0" err="1"/>
              <a:t>phonecon</a:t>
            </a:r>
            <a:r>
              <a:rPr lang="en-US" sz="1600" i="1" u="none" dirty="0"/>
              <a:t> to Flag Officer, and follow SITREP procedures. </a:t>
            </a:r>
            <a:endParaRPr lang="en-US" sz="1600" u="none" dirty="0"/>
          </a:p>
        </p:txBody>
      </p:sp>
    </p:spTree>
    <p:extLst>
      <p:ext uri="{BB962C8B-B14F-4D97-AF65-F5344CB8AC3E}">
        <p14:creationId xmlns:p14="http://schemas.microsoft.com/office/powerpoint/2010/main" val="2478158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34131" y="59871"/>
            <a:ext cx="7645400" cy="1143000"/>
          </a:xfrm>
        </p:spPr>
        <p:txBody>
          <a:bodyPr/>
          <a:lstStyle/>
          <a:p>
            <a:pPr algn="ctr"/>
            <a:r>
              <a:rPr lang="en-US" sz="2400" dirty="0" smtClean="0"/>
              <a:t>NROTC SAPR Training Requirements</a:t>
            </a:r>
          </a:p>
        </p:txBody>
      </p:sp>
      <p:sp>
        <p:nvSpPr>
          <p:cNvPr id="102" name="TextBox 101"/>
          <p:cNvSpPr txBox="1"/>
          <p:nvPr/>
        </p:nvSpPr>
        <p:spPr>
          <a:xfrm>
            <a:off x="1" y="1318437"/>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7" name="Rectangle 6"/>
          <p:cNvSpPr/>
          <p:nvPr/>
        </p:nvSpPr>
        <p:spPr>
          <a:xfrm>
            <a:off x="287079" y="1450194"/>
            <a:ext cx="8484781" cy="4524315"/>
          </a:xfrm>
          <a:prstGeom prst="rect">
            <a:avLst/>
          </a:prstGeom>
        </p:spPr>
        <p:txBody>
          <a:bodyPr wrap="square">
            <a:spAutoFit/>
          </a:bodyPr>
          <a:lstStyle/>
          <a:p>
            <a:r>
              <a:rPr lang="en-US" b="1" u="none" dirty="0"/>
              <a:t>Each NROTC unit will provide the following SAPR training</a:t>
            </a:r>
            <a:r>
              <a:rPr lang="en-US" u="none" dirty="0" smtClean="0"/>
              <a:t>:</a:t>
            </a:r>
          </a:p>
          <a:p>
            <a:endParaRPr lang="en-US" u="none" dirty="0"/>
          </a:p>
          <a:p>
            <a:pPr marL="285750" indent="-285750">
              <a:buFont typeface="Arial" panose="020B0604020202020204" pitchFamily="34" charset="0"/>
              <a:buChar char="•"/>
            </a:pPr>
            <a:r>
              <a:rPr lang="en-US" u="none" dirty="0" smtClean="0"/>
              <a:t>Freshmen </a:t>
            </a:r>
            <a:r>
              <a:rPr lang="en-US" u="none" dirty="0"/>
              <a:t>MIDN 4/C will receive </a:t>
            </a:r>
            <a:r>
              <a:rPr lang="en-US" u="none" dirty="0" smtClean="0"/>
              <a:t>SAPR-F* </a:t>
            </a:r>
            <a:r>
              <a:rPr lang="en-US" u="none" dirty="0"/>
              <a:t>training during their Freshman Orientation program at the beginning of each academic year.  New students who do not attend Freshman Orientation will receive </a:t>
            </a:r>
            <a:r>
              <a:rPr lang="en-US" u="none" dirty="0" smtClean="0"/>
              <a:t>SAPR </a:t>
            </a:r>
            <a:r>
              <a:rPr lang="en-US" u="none" dirty="0"/>
              <a:t>training within 14 days of joining the unit</a:t>
            </a:r>
            <a:r>
              <a:rPr lang="en-US" u="none" dirty="0" smtClean="0"/>
              <a:t>. </a:t>
            </a:r>
            <a:r>
              <a:rPr lang="en-US" sz="1600" u="none" dirty="0" smtClean="0"/>
              <a:t>(*To be replaced by New Interactive Knowledge Center)</a:t>
            </a:r>
          </a:p>
          <a:p>
            <a:pPr marL="285750" indent="-285750">
              <a:buFont typeface="Arial" panose="020B0604020202020204" pitchFamily="34" charset="0"/>
              <a:buChar char="•"/>
            </a:pPr>
            <a:endParaRPr lang="en-US" u="none" dirty="0"/>
          </a:p>
          <a:p>
            <a:pPr marL="285750" indent="-285750">
              <a:buFont typeface="Arial" panose="020B0604020202020204" pitchFamily="34" charset="0"/>
              <a:buChar char="•"/>
            </a:pPr>
            <a:r>
              <a:rPr lang="en-US" u="none" dirty="0" smtClean="0"/>
              <a:t>Sophomore </a:t>
            </a:r>
            <a:r>
              <a:rPr lang="en-US" u="none" dirty="0"/>
              <a:t>MIDN 3/C will receive the SAPR GMT Training during their second academic year</a:t>
            </a:r>
            <a:r>
              <a:rPr lang="en-US" u="none" dirty="0" smtClean="0"/>
              <a:t>.</a:t>
            </a:r>
          </a:p>
          <a:p>
            <a:pPr marL="285750" indent="-285750">
              <a:buFont typeface="Arial" panose="020B0604020202020204" pitchFamily="34" charset="0"/>
              <a:buChar char="•"/>
            </a:pPr>
            <a:endParaRPr lang="en-US" u="none" dirty="0"/>
          </a:p>
          <a:p>
            <a:pPr marL="285750" indent="-285750">
              <a:buFont typeface="Arial" panose="020B0604020202020204" pitchFamily="34" charset="0"/>
              <a:buChar char="•"/>
            </a:pPr>
            <a:r>
              <a:rPr lang="en-US" u="none" dirty="0" smtClean="0"/>
              <a:t>Junior </a:t>
            </a:r>
            <a:r>
              <a:rPr lang="en-US" u="none" dirty="0"/>
              <a:t>MIDN 2/C and OCs will receive the SAPR-L Training </a:t>
            </a:r>
            <a:r>
              <a:rPr lang="en-US" u="none" dirty="0" smtClean="0"/>
              <a:t>during </a:t>
            </a:r>
            <a:r>
              <a:rPr lang="en-US" u="none" dirty="0"/>
              <a:t>their third academic year</a:t>
            </a:r>
            <a:r>
              <a:rPr lang="en-US" u="none" dirty="0" smtClean="0"/>
              <a:t>.</a:t>
            </a:r>
          </a:p>
          <a:p>
            <a:pPr marL="285750" indent="-285750">
              <a:buFont typeface="Arial" panose="020B0604020202020204" pitchFamily="34" charset="0"/>
              <a:buChar char="•"/>
            </a:pPr>
            <a:endParaRPr lang="en-US" u="none" dirty="0"/>
          </a:p>
          <a:p>
            <a:pPr marL="285750" indent="-285750">
              <a:buFont typeface="Arial" panose="020B0604020202020204" pitchFamily="34" charset="0"/>
              <a:buChar char="•"/>
            </a:pPr>
            <a:r>
              <a:rPr lang="en-US" u="none" dirty="0" smtClean="0"/>
              <a:t>Senior </a:t>
            </a:r>
            <a:r>
              <a:rPr lang="en-US" u="none" dirty="0"/>
              <a:t>MIDN 1/C and OCs will receive the new pre-commissioning video during their final academic year. </a:t>
            </a:r>
          </a:p>
          <a:p>
            <a:r>
              <a:rPr lang="en-US" u="none" dirty="0"/>
              <a:t> </a:t>
            </a:r>
          </a:p>
        </p:txBody>
      </p:sp>
      <p:sp>
        <p:nvSpPr>
          <p:cNvPr id="5" name="TextBox 4"/>
          <p:cNvSpPr txBox="1"/>
          <p:nvPr/>
        </p:nvSpPr>
        <p:spPr>
          <a:xfrm>
            <a:off x="2306476" y="5974509"/>
            <a:ext cx="5066387" cy="923330"/>
          </a:xfrm>
          <a:prstGeom prst="rect">
            <a:avLst/>
          </a:prstGeom>
          <a:noFill/>
        </p:spPr>
        <p:txBody>
          <a:bodyPr wrap="none" rtlCol="0">
            <a:spAutoFit/>
          </a:bodyPr>
          <a:lstStyle/>
          <a:p>
            <a:pPr algn="ctr"/>
            <a:r>
              <a:rPr lang="en-US" dirty="0" smtClean="0"/>
              <a:t>Training is located on the NSTC SAPR Website</a:t>
            </a:r>
          </a:p>
          <a:p>
            <a:pPr algn="ctr"/>
            <a:r>
              <a:rPr lang="en-US" sz="1600" dirty="0">
                <a:hlinkClick r:id="rId3"/>
              </a:rPr>
              <a:t>http://www.netc.navy.mil/nstc/SAPR2/index.html</a:t>
            </a:r>
            <a:endParaRPr lang="en-US" sz="1600" dirty="0"/>
          </a:p>
          <a:p>
            <a:endParaRPr lang="en-US" dirty="0"/>
          </a:p>
        </p:txBody>
      </p:sp>
    </p:spTree>
    <p:extLst>
      <p:ext uri="{BB962C8B-B14F-4D97-AF65-F5344CB8AC3E}">
        <p14:creationId xmlns:p14="http://schemas.microsoft.com/office/powerpoint/2010/main" val="1206054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87066" y="73759"/>
            <a:ext cx="7645400" cy="1143000"/>
          </a:xfrm>
        </p:spPr>
        <p:txBody>
          <a:bodyPr/>
          <a:lstStyle/>
          <a:p>
            <a:pPr algn="ctr"/>
            <a:r>
              <a:rPr lang="en-US" sz="2400" dirty="0" smtClean="0"/>
              <a:t>NSTC SAPR Initiatives</a:t>
            </a:r>
          </a:p>
        </p:txBody>
      </p:sp>
      <p:sp>
        <p:nvSpPr>
          <p:cNvPr id="102" name="TextBox 101"/>
          <p:cNvSpPr txBox="1"/>
          <p:nvPr/>
        </p:nvSpPr>
        <p:spPr>
          <a:xfrm>
            <a:off x="1" y="1339703"/>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7" name="Rectangle 6"/>
          <p:cNvSpPr/>
          <p:nvPr/>
        </p:nvSpPr>
        <p:spPr>
          <a:xfrm>
            <a:off x="259827" y="1348878"/>
            <a:ext cx="8607726" cy="6063198"/>
          </a:xfrm>
          <a:prstGeom prst="rect">
            <a:avLst/>
          </a:prstGeom>
        </p:spPr>
        <p:txBody>
          <a:bodyPr wrap="square">
            <a:spAutoFit/>
          </a:bodyPr>
          <a:lstStyle/>
          <a:p>
            <a:pPr marL="342900" indent="-342900">
              <a:buAutoNum type="arabicParenR"/>
            </a:pPr>
            <a:r>
              <a:rPr lang="en-US" dirty="0" smtClean="0"/>
              <a:t>NSTC SAPR Website</a:t>
            </a:r>
            <a:r>
              <a:rPr lang="en-US" u="none" dirty="0" smtClean="0"/>
              <a:t>:  Centralized location for all SAPR information</a:t>
            </a:r>
          </a:p>
          <a:p>
            <a:pPr marL="800100" lvl="1" indent="-342900">
              <a:buFont typeface="Arial" panose="020B0604020202020204" pitchFamily="34" charset="0"/>
              <a:buChar char="•"/>
            </a:pPr>
            <a:r>
              <a:rPr lang="en-US" u="none" dirty="0" smtClean="0"/>
              <a:t>Training / Policies / Contact Information / SARCs</a:t>
            </a:r>
          </a:p>
          <a:p>
            <a:pPr marL="800100" lvl="1" indent="-342900">
              <a:buFont typeface="Arial" panose="020B0604020202020204" pitchFamily="34" charset="0"/>
              <a:buChar char="•"/>
            </a:pPr>
            <a:r>
              <a:rPr lang="en-US" u="none" dirty="0" smtClean="0"/>
              <a:t>April 2015 – Present (over 4,000 views)</a:t>
            </a:r>
          </a:p>
          <a:p>
            <a:pPr marL="800100" lvl="1" indent="-342900">
              <a:buFont typeface="Arial" panose="020B0604020202020204" pitchFamily="34" charset="0"/>
              <a:buChar char="•"/>
            </a:pPr>
            <a:r>
              <a:rPr lang="en-US" u="none" dirty="0" smtClean="0"/>
              <a:t>Website expansion – CNO</a:t>
            </a:r>
          </a:p>
          <a:p>
            <a:pPr marL="800100" lvl="1" indent="-342900">
              <a:buFont typeface="Arial" panose="020B0604020202020204" pitchFamily="34" charset="0"/>
              <a:buChar char="•"/>
            </a:pPr>
            <a:endParaRPr lang="en-US" sz="1000" u="none" dirty="0"/>
          </a:p>
          <a:p>
            <a:pPr marL="342900" indent="-342900">
              <a:buFont typeface="+mj-lt"/>
              <a:buAutoNum type="arabicParenR" startAt="2"/>
            </a:pPr>
            <a:r>
              <a:rPr lang="en-US" dirty="0" smtClean="0"/>
              <a:t>CNIC MOUs</a:t>
            </a:r>
            <a:r>
              <a:rPr lang="en-US" u="none" dirty="0" smtClean="0"/>
              <a:t>: CNIC MOU with NROTC Units and their closest Naval Installation to provide Victim Advocate &amp; SARC support.</a:t>
            </a:r>
          </a:p>
          <a:p>
            <a:pPr marL="342900" indent="-342900">
              <a:buFont typeface="+mj-lt"/>
              <a:buAutoNum type="arabicParenR" startAt="2"/>
            </a:pPr>
            <a:endParaRPr lang="en-US" u="none" dirty="0"/>
          </a:p>
          <a:p>
            <a:pPr marL="342900" indent="-342900">
              <a:buFont typeface="+mj-lt"/>
              <a:buAutoNum type="arabicParenR" startAt="2"/>
            </a:pPr>
            <a:endParaRPr lang="en-US" u="none" dirty="0" smtClean="0"/>
          </a:p>
          <a:p>
            <a:pPr marL="342900" indent="-342900">
              <a:buFont typeface="+mj-lt"/>
              <a:buAutoNum type="arabicParenR" startAt="2"/>
            </a:pPr>
            <a:endParaRPr lang="en-US" u="none" dirty="0"/>
          </a:p>
          <a:p>
            <a:pPr marL="342900" indent="-342900">
              <a:buFont typeface="+mj-lt"/>
              <a:buAutoNum type="arabicParenR" startAt="2"/>
            </a:pPr>
            <a:endParaRPr lang="en-US" u="none" dirty="0" smtClean="0"/>
          </a:p>
          <a:p>
            <a:pPr marL="342900" indent="-342900">
              <a:buFont typeface="+mj-lt"/>
              <a:buAutoNum type="arabicParenR" startAt="2"/>
            </a:pPr>
            <a:endParaRPr lang="en-US" u="none" dirty="0"/>
          </a:p>
          <a:p>
            <a:pPr marL="342900" indent="-342900">
              <a:buFont typeface="+mj-lt"/>
              <a:buAutoNum type="arabicParenR" startAt="2"/>
            </a:pPr>
            <a:endParaRPr lang="en-US" u="none" dirty="0" smtClean="0"/>
          </a:p>
          <a:p>
            <a:pPr marL="342900" indent="-342900">
              <a:buFont typeface="+mj-lt"/>
              <a:buAutoNum type="arabicParenR" startAt="2"/>
            </a:pPr>
            <a:endParaRPr lang="en-US" u="none" dirty="0"/>
          </a:p>
          <a:p>
            <a:pPr marL="342900" indent="-342900">
              <a:buFont typeface="+mj-lt"/>
              <a:buAutoNum type="arabicParenR" startAt="2"/>
            </a:pPr>
            <a:endParaRPr lang="en-US" u="none" dirty="0" smtClean="0"/>
          </a:p>
          <a:p>
            <a:pPr marL="342900" indent="-342900">
              <a:buFont typeface="+mj-lt"/>
              <a:buAutoNum type="arabicParenR" startAt="2"/>
            </a:pPr>
            <a:endParaRPr lang="en-US" u="none" dirty="0" smtClean="0"/>
          </a:p>
          <a:p>
            <a:pPr marL="342900" indent="-342900">
              <a:buFont typeface="+mj-lt"/>
              <a:buAutoNum type="arabicParenR" startAt="2"/>
            </a:pPr>
            <a:endParaRPr lang="en-US" u="none" dirty="0"/>
          </a:p>
          <a:p>
            <a:pPr marL="342900" indent="-342900">
              <a:buFont typeface="+mj-lt"/>
              <a:buAutoNum type="arabicParenR" startAt="2"/>
            </a:pPr>
            <a:r>
              <a:rPr lang="en-US" dirty="0"/>
              <a:t>SARC/NROTC SAPR Instructor Webinar</a:t>
            </a:r>
            <a:r>
              <a:rPr lang="en-US" u="none" dirty="0"/>
              <a:t>: Provide an introduction/clarification on the </a:t>
            </a:r>
            <a:r>
              <a:rPr lang="en-US" u="none" dirty="0" smtClean="0"/>
              <a:t>SAPR program </a:t>
            </a:r>
            <a:r>
              <a:rPr lang="en-US" u="none" dirty="0"/>
              <a:t>and allow </a:t>
            </a:r>
            <a:r>
              <a:rPr lang="en-US" u="none" dirty="0" smtClean="0"/>
              <a:t>time for scenario based discussions/questions</a:t>
            </a:r>
            <a:r>
              <a:rPr lang="en-US" u="none" dirty="0"/>
              <a:t>.</a:t>
            </a:r>
          </a:p>
          <a:p>
            <a:pPr marL="342900" indent="-342900">
              <a:buFont typeface="+mj-lt"/>
              <a:buAutoNum type="arabicParenR" startAt="2"/>
            </a:pPr>
            <a:endParaRPr lang="en-US" u="none" dirty="0" smtClean="0"/>
          </a:p>
          <a:p>
            <a:pPr marL="342900" indent="-342900">
              <a:buFont typeface="+mj-lt"/>
              <a:buAutoNum type="arabicParenR" startAt="2"/>
            </a:pPr>
            <a:endParaRPr lang="en-US" u="none" dirty="0"/>
          </a:p>
          <a:p>
            <a:pPr marL="342900" indent="-342900">
              <a:buFont typeface="+mj-lt"/>
              <a:buAutoNum type="arabicParenR" startAt="2"/>
            </a:pPr>
            <a:endParaRPr lang="en-US" u="none"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738" y="3555355"/>
            <a:ext cx="2060900" cy="2054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3761" y="3524619"/>
            <a:ext cx="1869519" cy="2064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bwMode="auto">
          <a:xfrm>
            <a:off x="4646742" y="4396150"/>
            <a:ext cx="1728908" cy="0"/>
          </a:xfrm>
          <a:prstGeom prst="straightConnector1">
            <a:avLst/>
          </a:prstGeom>
          <a:solidFill>
            <a:schemeClr val="bg1"/>
          </a:solidFill>
          <a:ln w="9525" cap="flat" cmpd="sng" algn="ctr">
            <a:solidFill>
              <a:schemeClr val="tx1"/>
            </a:solidFill>
            <a:prstDash val="solid"/>
            <a:round/>
            <a:headEnd type="none" w="med" len="med"/>
            <a:tailEnd type="arrow"/>
          </a:ln>
          <a:effectLst/>
        </p:spPr>
      </p:cxn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8952" y="3639539"/>
            <a:ext cx="1652186" cy="1357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905902" y="3948922"/>
            <a:ext cx="1210588" cy="369332"/>
          </a:xfrm>
          <a:prstGeom prst="rect">
            <a:avLst/>
          </a:prstGeom>
          <a:noFill/>
        </p:spPr>
        <p:txBody>
          <a:bodyPr wrap="none" rtlCol="0">
            <a:spAutoFit/>
          </a:bodyPr>
          <a:lstStyle/>
          <a:p>
            <a:r>
              <a:rPr lang="en-US" u="none" dirty="0" smtClean="0"/>
              <a:t>Alignment</a:t>
            </a:r>
            <a:endParaRPr lang="en-US" u="none" dirty="0"/>
          </a:p>
        </p:txBody>
      </p:sp>
      <p:sp>
        <p:nvSpPr>
          <p:cNvPr id="16" name="TextBox 15"/>
          <p:cNvSpPr txBox="1"/>
          <p:nvPr/>
        </p:nvSpPr>
        <p:spPr>
          <a:xfrm>
            <a:off x="4392941" y="4424842"/>
            <a:ext cx="2236510" cy="369332"/>
          </a:xfrm>
          <a:prstGeom prst="rect">
            <a:avLst/>
          </a:prstGeom>
          <a:noFill/>
        </p:spPr>
        <p:txBody>
          <a:bodyPr wrap="none" rtlCol="0">
            <a:spAutoFit/>
          </a:bodyPr>
          <a:lstStyle/>
          <a:p>
            <a:r>
              <a:rPr lang="en-US" u="none" dirty="0" smtClean="0"/>
              <a:t>Support/Partnership</a:t>
            </a:r>
            <a:endParaRPr lang="en-US" u="none" dirty="0"/>
          </a:p>
        </p:txBody>
      </p:sp>
      <p:sp>
        <p:nvSpPr>
          <p:cNvPr id="8" name="TextBox 7"/>
          <p:cNvSpPr txBox="1"/>
          <p:nvPr/>
        </p:nvSpPr>
        <p:spPr>
          <a:xfrm>
            <a:off x="6557855" y="4996171"/>
            <a:ext cx="2246128" cy="276999"/>
          </a:xfrm>
          <a:prstGeom prst="rect">
            <a:avLst/>
          </a:prstGeom>
          <a:noFill/>
        </p:spPr>
        <p:txBody>
          <a:bodyPr wrap="none" rtlCol="0">
            <a:spAutoFit/>
          </a:bodyPr>
          <a:lstStyle/>
          <a:p>
            <a:r>
              <a:rPr lang="en-US" sz="1200" u="none" dirty="0" smtClean="0"/>
              <a:t>University Counseling Centers</a:t>
            </a:r>
            <a:endParaRPr lang="en-US" sz="1200" u="none" dirty="0"/>
          </a:p>
        </p:txBody>
      </p:sp>
    </p:spTree>
    <p:extLst>
      <p:ext uri="{BB962C8B-B14F-4D97-AF65-F5344CB8AC3E}">
        <p14:creationId xmlns:p14="http://schemas.microsoft.com/office/powerpoint/2010/main" val="1170105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87066" y="73759"/>
            <a:ext cx="7645400" cy="1143000"/>
          </a:xfrm>
        </p:spPr>
        <p:txBody>
          <a:bodyPr/>
          <a:lstStyle/>
          <a:p>
            <a:pPr algn="ctr"/>
            <a:r>
              <a:rPr lang="en-US" sz="2400" dirty="0" smtClean="0"/>
              <a:t>NSTC SAPR Initiatives</a:t>
            </a:r>
          </a:p>
        </p:txBody>
      </p:sp>
      <p:sp>
        <p:nvSpPr>
          <p:cNvPr id="7" name="Rectangle 6"/>
          <p:cNvSpPr/>
          <p:nvPr/>
        </p:nvSpPr>
        <p:spPr>
          <a:xfrm>
            <a:off x="259827" y="1327337"/>
            <a:ext cx="8484781" cy="5078313"/>
          </a:xfrm>
          <a:prstGeom prst="rect">
            <a:avLst/>
          </a:prstGeom>
        </p:spPr>
        <p:txBody>
          <a:bodyPr wrap="square">
            <a:spAutoFit/>
          </a:bodyPr>
          <a:lstStyle/>
          <a:p>
            <a:pPr marL="342900" indent="-342900">
              <a:buFont typeface="+mj-lt"/>
              <a:buAutoNum type="arabicParenR" startAt="4"/>
            </a:pPr>
            <a:r>
              <a:rPr lang="en-US" dirty="0" smtClean="0"/>
              <a:t>Interactive </a:t>
            </a:r>
            <a:r>
              <a:rPr lang="en-US" dirty="0"/>
              <a:t>Knowledge </a:t>
            </a:r>
            <a:r>
              <a:rPr lang="en-US" dirty="0" smtClean="0"/>
              <a:t>Center</a:t>
            </a:r>
            <a:r>
              <a:rPr lang="en-US" u="none" dirty="0" smtClean="0"/>
              <a:t>: Decision based training tailored specifically created for MIDN (summer cruise and college setting scenario)</a:t>
            </a:r>
          </a:p>
          <a:p>
            <a:pPr marL="342900" indent="-342900">
              <a:buFont typeface="+mj-lt"/>
              <a:buAutoNum type="arabicParenR" startAt="4"/>
            </a:pPr>
            <a:endParaRPr lang="en-US" u="none" dirty="0"/>
          </a:p>
          <a:p>
            <a:pPr marL="342900" indent="-342900">
              <a:buFont typeface="+mj-lt"/>
              <a:buAutoNum type="arabicParenR" startAt="4"/>
            </a:pPr>
            <a:endParaRPr lang="en-US" u="none" dirty="0" smtClean="0"/>
          </a:p>
          <a:p>
            <a:pPr marL="342900" indent="-342900">
              <a:buFont typeface="+mj-lt"/>
              <a:buAutoNum type="arabicParenR" startAt="4"/>
            </a:pPr>
            <a:endParaRPr lang="en-US" u="none" dirty="0"/>
          </a:p>
          <a:p>
            <a:pPr marL="342900" indent="-342900">
              <a:buFont typeface="+mj-lt"/>
              <a:buAutoNum type="arabicParenR" startAt="4"/>
            </a:pPr>
            <a:endParaRPr lang="en-US" u="none" dirty="0" smtClean="0"/>
          </a:p>
          <a:p>
            <a:pPr marL="342900" indent="-342900">
              <a:buFont typeface="+mj-lt"/>
              <a:buAutoNum type="arabicParenR" startAt="4"/>
            </a:pPr>
            <a:endParaRPr lang="en-US" u="none" dirty="0" smtClean="0"/>
          </a:p>
          <a:p>
            <a:pPr marL="342900" indent="-342900">
              <a:buFont typeface="+mj-lt"/>
              <a:buAutoNum type="arabicParenR" startAt="4"/>
            </a:pPr>
            <a:endParaRPr lang="en-US" u="none" dirty="0"/>
          </a:p>
          <a:p>
            <a:pPr marL="342900" indent="-342900">
              <a:buFont typeface="+mj-lt"/>
              <a:buAutoNum type="arabicParenR" startAt="4"/>
            </a:pPr>
            <a:endParaRPr lang="en-US" u="none" dirty="0" smtClean="0"/>
          </a:p>
          <a:p>
            <a:pPr marL="342900" indent="-342900">
              <a:buFont typeface="+mj-lt"/>
              <a:buAutoNum type="arabicParenR" startAt="4"/>
            </a:pPr>
            <a:endParaRPr lang="en-US" u="none" dirty="0"/>
          </a:p>
          <a:p>
            <a:pPr marL="342900" indent="-342900">
              <a:buFont typeface="+mj-lt"/>
              <a:buAutoNum type="arabicParenR" startAt="4"/>
            </a:pPr>
            <a:endParaRPr lang="en-US" u="none" dirty="0" smtClean="0"/>
          </a:p>
          <a:p>
            <a:pPr marL="342900" indent="-342900">
              <a:buFont typeface="+mj-lt"/>
              <a:buAutoNum type="arabicParenR" startAt="4"/>
            </a:pPr>
            <a:endParaRPr lang="en-US" u="none" dirty="0"/>
          </a:p>
          <a:p>
            <a:pPr marL="342900" indent="-342900">
              <a:buFont typeface="+mj-lt"/>
              <a:buAutoNum type="arabicParenR" startAt="4"/>
            </a:pPr>
            <a:endParaRPr lang="en-US" u="none" dirty="0" smtClean="0"/>
          </a:p>
          <a:p>
            <a:pPr marL="342900" indent="-342900">
              <a:buFont typeface="+mj-lt"/>
              <a:buAutoNum type="arabicParenR" startAt="4"/>
            </a:pPr>
            <a:endParaRPr lang="en-US" u="none" dirty="0"/>
          </a:p>
          <a:p>
            <a:pPr marL="342900" indent="-342900">
              <a:buFont typeface="+mj-lt"/>
              <a:buAutoNum type="arabicParenR" startAt="4"/>
            </a:pPr>
            <a:endParaRPr lang="en-US" u="none" dirty="0"/>
          </a:p>
          <a:p>
            <a:endParaRPr lang="en-US" u="none" dirty="0" smtClean="0"/>
          </a:p>
          <a:p>
            <a:pPr marL="342900" indent="-342900">
              <a:buFont typeface="+mj-lt"/>
              <a:buAutoNum type="arabicParenR" startAt="3"/>
            </a:pPr>
            <a:endParaRPr lang="en-US" u="none" dirty="0"/>
          </a:p>
          <a:p>
            <a:endParaRPr lang="en-US" u="none"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4276" y="2124920"/>
            <a:ext cx="5315882" cy="30828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8943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44" y="95000"/>
            <a:ext cx="5628202" cy="1143000"/>
          </a:xfrm>
        </p:spPr>
        <p:txBody>
          <a:bodyPr/>
          <a:lstStyle/>
          <a:p>
            <a:r>
              <a:rPr lang="en-US" sz="2400" dirty="0" smtClean="0"/>
              <a:t>Interactive Knowledge Center</a:t>
            </a:r>
            <a:endParaRPr lang="en-US" sz="2400" dirty="0"/>
          </a:p>
        </p:txBody>
      </p:sp>
      <p:sp>
        <p:nvSpPr>
          <p:cNvPr id="3" name="Content Placeholder 2"/>
          <p:cNvSpPr>
            <a:spLocks noGrp="1"/>
          </p:cNvSpPr>
          <p:nvPr>
            <p:ph idx="1"/>
          </p:nvPr>
        </p:nvSpPr>
        <p:spPr>
          <a:xfrm>
            <a:off x="468312" y="1509712"/>
            <a:ext cx="8169501" cy="5290658"/>
          </a:xfrm>
        </p:spPr>
        <p:txBody>
          <a:bodyPr>
            <a:normAutofit/>
          </a:bodyPr>
          <a:lstStyle/>
          <a:p>
            <a:pPr marL="0" indent="0" algn="ctr">
              <a:buNone/>
            </a:pPr>
            <a:r>
              <a:rPr lang="en-US" dirty="0" smtClean="0"/>
              <a:t>Tailored, dedicated SAPR training program for MIDN </a:t>
            </a:r>
            <a:r>
              <a:rPr lang="en-US" dirty="0"/>
              <a:t>through </a:t>
            </a:r>
            <a:r>
              <a:rPr lang="en-US" dirty="0" smtClean="0"/>
              <a:t>VEILS</a:t>
            </a:r>
            <a:r>
              <a:rPr lang="en-US" baseline="72000" dirty="0">
                <a:latin typeface="Lucida Grande"/>
                <a:ea typeface="Lucida Grande"/>
                <a:cs typeface="Lucida Grande"/>
              </a:rPr>
              <a:t>® </a:t>
            </a:r>
            <a:r>
              <a:rPr lang="en-US" dirty="0"/>
              <a:t>(Virtual Experience Immersive Learning Simulation</a:t>
            </a:r>
            <a:r>
              <a:rPr lang="en-US" dirty="0" smtClean="0"/>
              <a:t>)</a:t>
            </a:r>
          </a:p>
          <a:p>
            <a:pPr lvl="1"/>
            <a:endParaRPr lang="en-US" dirty="0" smtClean="0"/>
          </a:p>
          <a:p>
            <a:pPr lvl="1"/>
            <a:r>
              <a:rPr lang="en-US" dirty="0" smtClean="0"/>
              <a:t>Research-based </a:t>
            </a:r>
            <a:r>
              <a:rPr lang="en-US" dirty="0"/>
              <a:t>training that allows users to “become” the lead character in a movie, make decisions, and experience the consequences of those decisions, both good and </a:t>
            </a:r>
            <a:r>
              <a:rPr lang="en-US" dirty="0" smtClean="0"/>
              <a:t>bad.</a:t>
            </a:r>
            <a:endParaRPr lang="en-US" dirty="0"/>
          </a:p>
          <a:p>
            <a:pPr lvl="1"/>
            <a:r>
              <a:rPr lang="en-US" dirty="0" smtClean="0"/>
              <a:t>Presents realistic and engaging decision-based training dealing with prevention and intervention skills in a college environment </a:t>
            </a:r>
            <a:r>
              <a:rPr lang="en-US" u="sng" dirty="0" smtClean="0"/>
              <a:t>and</a:t>
            </a:r>
            <a:r>
              <a:rPr lang="en-US" dirty="0" smtClean="0"/>
              <a:t> on Summer Cruise.</a:t>
            </a:r>
          </a:p>
          <a:p>
            <a:pPr lvl="1"/>
            <a:r>
              <a:rPr lang="en-US" dirty="0" smtClean="0"/>
              <a:t>Provides early awareness and training of appropriate behavior expected of a future Naval Officer.</a:t>
            </a:r>
          </a:p>
          <a:p>
            <a:pPr marL="0" indent="0">
              <a:buNone/>
            </a:pPr>
            <a:endParaRPr lang="en-US" dirty="0" smtClean="0"/>
          </a:p>
          <a:p>
            <a:pPr lvl="1"/>
            <a:endParaRPr lang="en-US" dirty="0" smtClean="0"/>
          </a:p>
        </p:txBody>
      </p:sp>
    </p:spTree>
    <p:extLst>
      <p:ext uri="{BB962C8B-B14F-4D97-AF65-F5344CB8AC3E}">
        <p14:creationId xmlns:p14="http://schemas.microsoft.com/office/powerpoint/2010/main" val="1118162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916" y="449374"/>
            <a:ext cx="8803758" cy="461665"/>
          </a:xfrm>
          <a:prstGeom prst="rect">
            <a:avLst/>
          </a:prstGeom>
          <a:noFill/>
        </p:spPr>
        <p:txBody>
          <a:bodyPr wrap="square" rtlCol="0">
            <a:spAutoFit/>
          </a:bodyPr>
          <a:lstStyle/>
          <a:p>
            <a:pPr algn="ctr"/>
            <a:r>
              <a:rPr lang="en-US" sz="2400" b="1" i="1" u="none" kern="0" dirty="0" smtClean="0">
                <a:solidFill>
                  <a:srgbClr val="000066"/>
                </a:solidFill>
                <a:latin typeface="Arial"/>
                <a:ea typeface="+mj-ea"/>
                <a:cs typeface="+mj-cs"/>
              </a:rPr>
              <a:t>Focus Group Findings &amp; Recommendations</a:t>
            </a:r>
            <a:endParaRPr lang="en-US" sz="2400" u="none" dirty="0"/>
          </a:p>
        </p:txBody>
      </p:sp>
      <p:sp>
        <p:nvSpPr>
          <p:cNvPr id="4" name="TextBox 3"/>
          <p:cNvSpPr txBox="1"/>
          <p:nvPr/>
        </p:nvSpPr>
        <p:spPr>
          <a:xfrm>
            <a:off x="302974" y="1313265"/>
            <a:ext cx="8665642" cy="5386090"/>
          </a:xfrm>
          <a:prstGeom prst="rect">
            <a:avLst/>
          </a:prstGeom>
          <a:noFill/>
        </p:spPr>
        <p:txBody>
          <a:bodyPr wrap="none" rtlCol="0">
            <a:spAutoFit/>
          </a:bodyPr>
          <a:lstStyle/>
          <a:p>
            <a:r>
              <a:rPr lang="en-US" b="1" u="none" dirty="0" smtClean="0">
                <a:latin typeface="+mj-lt"/>
              </a:rPr>
              <a:t>Summary </a:t>
            </a:r>
          </a:p>
          <a:p>
            <a:pPr marL="285750" indent="-285750">
              <a:buFont typeface="Arial" panose="020B0604020202020204" pitchFamily="34" charset="0"/>
              <a:buChar char="•"/>
            </a:pPr>
            <a:r>
              <a:rPr lang="en-US" sz="1400" u="none" dirty="0" smtClean="0">
                <a:latin typeface="+mn-lt"/>
              </a:rPr>
              <a:t>There is a confusion among MIDN regarding rules and expectations</a:t>
            </a:r>
          </a:p>
          <a:p>
            <a:pPr marL="285750" indent="-285750">
              <a:buFont typeface="Arial" panose="020B0604020202020204" pitchFamily="34" charset="0"/>
              <a:buChar char="•"/>
            </a:pPr>
            <a:r>
              <a:rPr lang="en-US" sz="1400" u="none" dirty="0" smtClean="0">
                <a:latin typeface="+mn-lt"/>
              </a:rPr>
              <a:t>All respondents indicated that sexual assault is something that “isn’t talked about”</a:t>
            </a:r>
          </a:p>
          <a:p>
            <a:pPr marL="285750" indent="-285750">
              <a:buFont typeface="Arial" panose="020B0604020202020204" pitchFamily="34" charset="0"/>
              <a:buChar char="•"/>
            </a:pPr>
            <a:r>
              <a:rPr lang="en-US" sz="1400" u="none" dirty="0" smtClean="0">
                <a:latin typeface="+mn-lt"/>
              </a:rPr>
              <a:t>There is confusion regarding SAPR reporting procedures, available resources and the NROTC </a:t>
            </a:r>
          </a:p>
          <a:p>
            <a:r>
              <a:rPr lang="en-US" sz="1400" u="none" dirty="0">
                <a:latin typeface="+mn-lt"/>
              </a:rPr>
              <a:t> </a:t>
            </a:r>
            <a:r>
              <a:rPr lang="en-US" sz="1400" u="none" dirty="0" smtClean="0">
                <a:latin typeface="+mn-lt"/>
              </a:rPr>
              <a:t>     environment </a:t>
            </a:r>
          </a:p>
          <a:p>
            <a:pPr marL="285750" indent="-285750">
              <a:buFont typeface="Arial" panose="020B0604020202020204" pitchFamily="34" charset="0"/>
              <a:buChar char="•"/>
            </a:pPr>
            <a:r>
              <a:rPr lang="en-US" sz="1400" u="none" dirty="0" smtClean="0">
                <a:latin typeface="+mn-lt"/>
              </a:rPr>
              <a:t>Perception exists that many males resent presence of females in Navy</a:t>
            </a:r>
          </a:p>
          <a:p>
            <a:pPr marL="285750" indent="-285750">
              <a:buFont typeface="Arial" panose="020B0604020202020204" pitchFamily="34" charset="0"/>
              <a:buChar char="•"/>
            </a:pPr>
            <a:r>
              <a:rPr lang="en-US" sz="1400" u="none" dirty="0" smtClean="0">
                <a:latin typeface="+mn-lt"/>
              </a:rPr>
              <a:t>Inundated with SAPR training but not seen as relevant as it appears geared toward active-duty</a:t>
            </a:r>
          </a:p>
          <a:p>
            <a:pPr marL="285750" indent="-285750">
              <a:buFont typeface="Arial" panose="020B0604020202020204" pitchFamily="34" charset="0"/>
              <a:buChar char="•"/>
            </a:pPr>
            <a:r>
              <a:rPr lang="en-US" sz="1400" u="none" dirty="0" smtClean="0">
                <a:latin typeface="+mn-lt"/>
              </a:rPr>
              <a:t>Misuse of alcohol is the number one contributing factor to inappropriate behavior and sexual assault</a:t>
            </a:r>
          </a:p>
          <a:p>
            <a:pPr marL="285750" indent="-285750">
              <a:buFont typeface="Arial" panose="020B0604020202020204" pitchFamily="34" charset="0"/>
              <a:buChar char="•"/>
            </a:pPr>
            <a:r>
              <a:rPr lang="en-US" sz="1400" u="none" dirty="0" smtClean="0">
                <a:latin typeface="+mn-lt"/>
              </a:rPr>
              <a:t>There is significant lag time between incidents and reporting</a:t>
            </a:r>
          </a:p>
          <a:p>
            <a:pPr marL="285750" indent="-285750">
              <a:buFont typeface="Arial" panose="020B0604020202020204" pitchFamily="34" charset="0"/>
              <a:buChar char="•"/>
            </a:pPr>
            <a:r>
              <a:rPr lang="en-US" sz="1400" u="none" dirty="0" smtClean="0">
                <a:latin typeface="+mn-lt"/>
              </a:rPr>
              <a:t>MIDN identified CORTRAMID as less professional, less stringent environment where misconduct was</a:t>
            </a:r>
          </a:p>
          <a:p>
            <a:r>
              <a:rPr lang="en-US" sz="1400" u="none" dirty="0">
                <a:latin typeface="+mn-lt"/>
              </a:rPr>
              <a:t> </a:t>
            </a:r>
            <a:r>
              <a:rPr lang="en-US" sz="1400" u="none" dirty="0" smtClean="0">
                <a:latin typeface="+mn-lt"/>
              </a:rPr>
              <a:t>     more likely to occur</a:t>
            </a:r>
          </a:p>
          <a:p>
            <a:pPr marL="285750" indent="-285750">
              <a:buFont typeface="Arial" panose="020B0604020202020204" pitchFamily="34" charset="0"/>
              <a:buChar char="•"/>
            </a:pPr>
            <a:r>
              <a:rPr lang="en-US" sz="1400" u="none" dirty="0" smtClean="0">
                <a:latin typeface="+mn-lt"/>
              </a:rPr>
              <a:t>During summer cruises, many MIDN indicated that they had participated in, heard about or witnessed</a:t>
            </a:r>
          </a:p>
          <a:p>
            <a:r>
              <a:rPr lang="en-US" sz="1400" u="none" dirty="0">
                <a:latin typeface="+mn-lt"/>
              </a:rPr>
              <a:t> </a:t>
            </a:r>
            <a:r>
              <a:rPr lang="en-US" sz="1400" u="none" dirty="0" smtClean="0">
                <a:latin typeface="+mn-lt"/>
              </a:rPr>
              <a:t>     fraternization</a:t>
            </a:r>
          </a:p>
          <a:p>
            <a:endParaRPr lang="en-US" sz="1400" u="none" dirty="0" smtClean="0">
              <a:latin typeface="+mn-lt"/>
            </a:endParaRPr>
          </a:p>
          <a:p>
            <a:r>
              <a:rPr lang="en-US" b="1" u="none" dirty="0" smtClean="0">
                <a:latin typeface="+mj-lt"/>
              </a:rPr>
              <a:t>Teaching points</a:t>
            </a:r>
          </a:p>
          <a:p>
            <a:pPr marL="285750" indent="-285750">
              <a:buFont typeface="Arial" panose="020B0604020202020204" pitchFamily="34" charset="0"/>
              <a:buChar char="•"/>
            </a:pPr>
            <a:r>
              <a:rPr lang="en-US" sz="1400" u="none" dirty="0" smtClean="0">
                <a:latin typeface="+mn-lt"/>
              </a:rPr>
              <a:t>More clearly, thoroughly define sexual assault/harassment and how these definitions vary from campus/</a:t>
            </a:r>
          </a:p>
          <a:p>
            <a:r>
              <a:rPr lang="en-US" sz="1400" u="none" dirty="0">
                <a:latin typeface="+mn-lt"/>
              </a:rPr>
              <a:t> </a:t>
            </a:r>
            <a:r>
              <a:rPr lang="en-US" sz="1400" u="none" dirty="0" smtClean="0">
                <a:latin typeface="+mn-lt"/>
              </a:rPr>
              <a:t>     civilian definitions</a:t>
            </a:r>
          </a:p>
          <a:p>
            <a:pPr marL="285750" indent="-285750">
              <a:buFont typeface="Arial" panose="020B0604020202020204" pitchFamily="34" charset="0"/>
              <a:buChar char="•"/>
            </a:pPr>
            <a:r>
              <a:rPr lang="en-US" sz="1400" u="none" dirty="0" smtClean="0">
                <a:latin typeface="+mn-lt"/>
              </a:rPr>
              <a:t>How differing expectations of behavior and understanding of sexual assault definitions, policies &amp; </a:t>
            </a:r>
          </a:p>
          <a:p>
            <a:r>
              <a:rPr lang="en-US" sz="1400" u="none" dirty="0">
                <a:latin typeface="+mn-lt"/>
              </a:rPr>
              <a:t> </a:t>
            </a:r>
            <a:r>
              <a:rPr lang="en-US" sz="1400" u="none" dirty="0" smtClean="0">
                <a:latin typeface="+mn-lt"/>
              </a:rPr>
              <a:t>     penalties can cause harmful disconnect between campus and active duty (cruise) environment</a:t>
            </a:r>
          </a:p>
          <a:p>
            <a:pPr marL="285750" indent="-285750">
              <a:buFont typeface="Arial" panose="020B0604020202020204" pitchFamily="34" charset="0"/>
              <a:buChar char="•"/>
            </a:pPr>
            <a:r>
              <a:rPr lang="en-US" sz="1400" u="none" dirty="0" smtClean="0">
                <a:latin typeface="+mn-lt"/>
              </a:rPr>
              <a:t>Strategies for bystander intervention in various social environments</a:t>
            </a:r>
          </a:p>
          <a:p>
            <a:pPr marL="285750" indent="-285750">
              <a:buFont typeface="Arial" panose="020B0604020202020204" pitchFamily="34" charset="0"/>
              <a:buChar char="•"/>
            </a:pPr>
            <a:r>
              <a:rPr lang="en-US" sz="1400" u="none" dirty="0" smtClean="0">
                <a:latin typeface="+mn-lt"/>
              </a:rPr>
              <a:t>Reporting procedures in campus, NROTC and active duty environments and role of NROTC triad</a:t>
            </a:r>
          </a:p>
          <a:p>
            <a:pPr marL="285750" indent="-285750">
              <a:buFont typeface="Arial" panose="020B0604020202020204" pitchFamily="34" charset="0"/>
              <a:buChar char="•"/>
            </a:pPr>
            <a:r>
              <a:rPr lang="en-US" sz="1400" u="none" dirty="0" smtClean="0">
                <a:latin typeface="+mn-lt"/>
              </a:rPr>
              <a:t>Role of alcohol in sexual assault</a:t>
            </a:r>
          </a:p>
          <a:p>
            <a:pPr marL="285750" indent="-285750">
              <a:buFont typeface="Arial" panose="020B0604020202020204" pitchFamily="34" charset="0"/>
              <a:buChar char="•"/>
            </a:pPr>
            <a:r>
              <a:rPr lang="en-US" sz="1400" u="none" dirty="0" smtClean="0">
                <a:latin typeface="+mn-lt"/>
              </a:rPr>
              <a:t>Strategies for reducing stigma associated with sexual assault (we don’t talk about it/ victim blaming)</a:t>
            </a:r>
          </a:p>
          <a:p>
            <a:pPr marL="285750" indent="-285750">
              <a:buFont typeface="Arial" panose="020B0604020202020204" pitchFamily="34" charset="0"/>
              <a:buChar char="•"/>
            </a:pPr>
            <a:r>
              <a:rPr lang="en-US" sz="1400" u="none" dirty="0" smtClean="0">
                <a:latin typeface="+mn-lt"/>
              </a:rPr>
              <a:t>Destructive outcomes of SH/SA on victim, NROTC unit, and Navy.</a:t>
            </a:r>
            <a:endParaRPr lang="en-US" sz="1100" u="none" dirty="0"/>
          </a:p>
        </p:txBody>
      </p:sp>
    </p:spTree>
    <p:extLst>
      <p:ext uri="{BB962C8B-B14F-4D97-AF65-F5344CB8AC3E}">
        <p14:creationId xmlns:p14="http://schemas.microsoft.com/office/powerpoint/2010/main" val="4243288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09263" y="76200"/>
            <a:ext cx="7645400" cy="1143000"/>
          </a:xfrm>
        </p:spPr>
        <p:txBody>
          <a:bodyPr/>
          <a:lstStyle/>
          <a:p>
            <a:pPr algn="ctr"/>
            <a:r>
              <a:rPr lang="en-US" sz="2400" dirty="0" smtClean="0"/>
              <a:t>Resources</a:t>
            </a:r>
          </a:p>
        </p:txBody>
      </p:sp>
      <p:sp>
        <p:nvSpPr>
          <p:cNvPr id="102" name="TextBox 101"/>
          <p:cNvSpPr txBox="1"/>
          <p:nvPr/>
        </p:nvSpPr>
        <p:spPr>
          <a:xfrm>
            <a:off x="1" y="1318437"/>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3" name="TextBox 2"/>
          <p:cNvSpPr txBox="1"/>
          <p:nvPr/>
        </p:nvSpPr>
        <p:spPr>
          <a:xfrm>
            <a:off x="-2147874" y="1711274"/>
            <a:ext cx="1107996" cy="584775"/>
          </a:xfrm>
          <a:prstGeom prst="rect">
            <a:avLst/>
          </a:prstGeom>
          <a:noFill/>
        </p:spPr>
        <p:txBody>
          <a:bodyPr wrap="none" rtlCol="0">
            <a:spAutoFit/>
          </a:bodyPr>
          <a:lstStyle/>
          <a:p>
            <a:r>
              <a:rPr lang="en-US" sz="1600" b="1" u="none" dirty="0"/>
              <a:t> </a:t>
            </a:r>
            <a:endParaRPr lang="en-US" sz="1600" u="none" dirty="0"/>
          </a:p>
          <a:p>
            <a:r>
              <a:rPr lang="en-US" sz="1600" u="none" dirty="0"/>
              <a:t>	</a:t>
            </a:r>
            <a:endParaRPr lang="en-US" sz="1600" u="none" dirty="0" smtClean="0"/>
          </a:p>
        </p:txBody>
      </p:sp>
      <p:sp>
        <p:nvSpPr>
          <p:cNvPr id="2" name="TextBox 1"/>
          <p:cNvSpPr txBox="1"/>
          <p:nvPr/>
        </p:nvSpPr>
        <p:spPr>
          <a:xfrm>
            <a:off x="317726" y="1209733"/>
            <a:ext cx="8559210" cy="4247317"/>
          </a:xfrm>
          <a:prstGeom prst="rect">
            <a:avLst/>
          </a:prstGeom>
          <a:noFill/>
        </p:spPr>
        <p:txBody>
          <a:bodyPr wrap="square" rtlCol="0">
            <a:spAutoFit/>
          </a:bodyPr>
          <a:lstStyle/>
          <a:p>
            <a:pPr algn="ctr"/>
            <a:endParaRPr lang="en-US" b="1" u="none" dirty="0"/>
          </a:p>
          <a:p>
            <a:pPr algn="ctr"/>
            <a:r>
              <a:rPr lang="en-US" b="1" u="none" dirty="0"/>
              <a:t>NSTC SAPR POC</a:t>
            </a:r>
          </a:p>
          <a:p>
            <a:pPr algn="ctr"/>
            <a:r>
              <a:rPr lang="en-US" u="none" dirty="0"/>
              <a:t>LT </a:t>
            </a:r>
            <a:r>
              <a:rPr lang="en-US" u="none" dirty="0" smtClean="0"/>
              <a:t>Donna Vorpagel-Gunther</a:t>
            </a:r>
            <a:endParaRPr lang="en-US" u="none" dirty="0"/>
          </a:p>
          <a:p>
            <a:pPr algn="ctr"/>
            <a:r>
              <a:rPr lang="en-US" u="none" dirty="0"/>
              <a:t>Phone: (847) 688-7600 ext. </a:t>
            </a:r>
            <a:r>
              <a:rPr lang="en-US" u="none" dirty="0" smtClean="0"/>
              <a:t>178</a:t>
            </a:r>
            <a:endParaRPr lang="en-US" u="none" dirty="0"/>
          </a:p>
          <a:p>
            <a:pPr algn="ctr"/>
            <a:r>
              <a:rPr lang="en-US" u="none" dirty="0"/>
              <a:t>Email</a:t>
            </a:r>
            <a:r>
              <a:rPr lang="en-US" u="none" dirty="0" smtClean="0"/>
              <a:t>: </a:t>
            </a:r>
            <a:r>
              <a:rPr lang="en-US" dirty="0" smtClean="0">
                <a:solidFill>
                  <a:srgbClr val="0000CC"/>
                </a:solidFill>
              </a:rPr>
              <a:t>donna.vorpagelgunthe@navy.mil</a:t>
            </a:r>
          </a:p>
          <a:p>
            <a:pPr algn="ctr"/>
            <a:endParaRPr lang="en-US" b="1" u="none" dirty="0" smtClean="0"/>
          </a:p>
          <a:p>
            <a:pPr algn="ctr"/>
            <a:r>
              <a:rPr lang="en-US" b="1" u="none" dirty="0" smtClean="0"/>
              <a:t>Staff Judge Advocate</a:t>
            </a:r>
          </a:p>
          <a:p>
            <a:pPr algn="ctr"/>
            <a:r>
              <a:rPr lang="en-US" u="none" dirty="0" smtClean="0"/>
              <a:t>LCDR </a:t>
            </a:r>
            <a:r>
              <a:rPr lang="en-US" u="none" dirty="0" smtClean="0"/>
              <a:t>Parker Carlisle</a:t>
            </a:r>
            <a:endParaRPr lang="en-US" u="none" dirty="0" smtClean="0"/>
          </a:p>
          <a:p>
            <a:pPr algn="ctr"/>
            <a:r>
              <a:rPr lang="en-US" u="none" dirty="0" smtClean="0"/>
              <a:t>Phone</a:t>
            </a:r>
            <a:r>
              <a:rPr lang="en-US" u="none" dirty="0"/>
              <a:t>: (847) 688-7600 ext. </a:t>
            </a:r>
            <a:r>
              <a:rPr lang="en-US" u="none" dirty="0" smtClean="0"/>
              <a:t>463</a:t>
            </a:r>
            <a:endParaRPr lang="en-US" u="none" dirty="0"/>
          </a:p>
          <a:p>
            <a:pPr algn="ctr"/>
            <a:r>
              <a:rPr lang="en-US" u="none" dirty="0"/>
              <a:t>Email: </a:t>
            </a:r>
            <a:r>
              <a:rPr lang="en-US" dirty="0" smtClean="0">
                <a:solidFill>
                  <a:srgbClr val="0000CC"/>
                </a:solidFill>
              </a:rPr>
              <a:t>parker.carlisle@navy.mil </a:t>
            </a:r>
            <a:endParaRPr lang="en-US" dirty="0" smtClean="0">
              <a:solidFill>
                <a:srgbClr val="0000CC"/>
              </a:solidFill>
            </a:endParaRPr>
          </a:p>
          <a:p>
            <a:pPr algn="ctr"/>
            <a:endParaRPr lang="en-US" u="none" dirty="0" smtClean="0"/>
          </a:p>
          <a:p>
            <a:pPr algn="ctr"/>
            <a:endParaRPr lang="en-US" dirty="0" smtClean="0">
              <a:solidFill>
                <a:srgbClr val="0000CC"/>
              </a:solidFill>
            </a:endParaRPr>
          </a:p>
          <a:p>
            <a:pPr algn="ctr"/>
            <a:r>
              <a:rPr lang="en-US" b="1" u="none" dirty="0" smtClean="0"/>
              <a:t>DoD Safe Helpline</a:t>
            </a:r>
          </a:p>
          <a:p>
            <a:pPr algn="ctr"/>
            <a:r>
              <a:rPr lang="en-US" u="none" dirty="0" smtClean="0"/>
              <a:t>Phone: (877) 995-5247</a:t>
            </a:r>
            <a:endParaRPr lang="en-US" u="none" dirty="0"/>
          </a:p>
          <a:p>
            <a:pPr algn="ctr"/>
            <a:r>
              <a:rPr lang="en-US" u="none" dirty="0">
                <a:solidFill>
                  <a:srgbClr val="0000CC"/>
                </a:solidFill>
              </a:rPr>
              <a:t>	</a:t>
            </a:r>
            <a:r>
              <a:rPr lang="en-US" u="none" dirty="0" smtClean="0">
                <a:solidFill>
                  <a:srgbClr val="0000CC"/>
                </a:solidFill>
              </a:rPr>
              <a:t>     </a:t>
            </a:r>
            <a:r>
              <a:rPr lang="en-US" dirty="0" smtClean="0">
                <a:solidFill>
                  <a:srgbClr val="0000CC"/>
                </a:solidFill>
              </a:rPr>
              <a:t>www.safehelpline.org</a:t>
            </a:r>
            <a:r>
              <a:rPr lang="en-US" u="none" dirty="0" smtClean="0"/>
              <a:t>		</a:t>
            </a:r>
            <a:endParaRPr lang="en-US" dirty="0"/>
          </a:p>
        </p:txBody>
      </p:sp>
    </p:spTree>
    <p:extLst>
      <p:ext uri="{BB962C8B-B14F-4D97-AF65-F5344CB8AC3E}">
        <p14:creationId xmlns:p14="http://schemas.microsoft.com/office/powerpoint/2010/main" val="1097754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48181" y="97465"/>
            <a:ext cx="7645400" cy="1143000"/>
          </a:xfrm>
        </p:spPr>
        <p:txBody>
          <a:bodyPr/>
          <a:lstStyle/>
          <a:p>
            <a:pPr algn="ctr"/>
            <a:r>
              <a:rPr lang="en-US" sz="2400" dirty="0" smtClean="0"/>
              <a:t>Objective</a:t>
            </a:r>
          </a:p>
        </p:txBody>
      </p:sp>
      <p:sp>
        <p:nvSpPr>
          <p:cNvPr id="3" name="TextBox 2"/>
          <p:cNvSpPr txBox="1"/>
          <p:nvPr/>
        </p:nvSpPr>
        <p:spPr>
          <a:xfrm>
            <a:off x="235613" y="1487991"/>
            <a:ext cx="8659005" cy="4801314"/>
          </a:xfrm>
          <a:prstGeom prst="rect">
            <a:avLst/>
          </a:prstGeom>
          <a:noFill/>
        </p:spPr>
        <p:txBody>
          <a:bodyPr wrap="square" rtlCol="0">
            <a:spAutoFit/>
          </a:bodyPr>
          <a:lstStyle/>
          <a:p>
            <a:pPr algn="ctr"/>
            <a:r>
              <a:rPr lang="en-US" sz="2000" b="1" i="1" u="none" dirty="0" smtClean="0"/>
              <a:t>Provide clarity and updated information on Sexual Assault Prevention and Response (SAPR) Program for NROTC Units</a:t>
            </a:r>
          </a:p>
          <a:p>
            <a:endParaRPr lang="en-US" u="none" dirty="0" smtClean="0"/>
          </a:p>
          <a:p>
            <a:pPr marL="285750" indent="-285750">
              <a:buFont typeface="Arial" panose="020B0604020202020204" pitchFamily="34" charset="0"/>
              <a:buChar char="•"/>
            </a:pPr>
            <a:r>
              <a:rPr lang="en-US" u="none" dirty="0" smtClean="0"/>
              <a:t>NROTC SAPR Program Titles</a:t>
            </a:r>
          </a:p>
          <a:p>
            <a:pPr marL="285750" indent="-285750">
              <a:buFont typeface="Arial" panose="020B0604020202020204" pitchFamily="34" charset="0"/>
              <a:buChar char="•"/>
            </a:pPr>
            <a:endParaRPr lang="en-US" sz="1000" u="none" dirty="0" smtClean="0"/>
          </a:p>
          <a:p>
            <a:pPr marL="285750" indent="-285750">
              <a:buFont typeface="Arial" panose="020B0604020202020204" pitchFamily="34" charset="0"/>
              <a:buChar char="•"/>
            </a:pPr>
            <a:r>
              <a:rPr lang="en-US" u="none" dirty="0" smtClean="0"/>
              <a:t>Policy</a:t>
            </a:r>
          </a:p>
          <a:p>
            <a:pPr marL="285750" indent="-285750">
              <a:buFont typeface="Arial" panose="020B0604020202020204" pitchFamily="34" charset="0"/>
              <a:buChar char="•"/>
            </a:pPr>
            <a:endParaRPr lang="en-US" sz="1000" u="none" dirty="0" smtClean="0"/>
          </a:p>
          <a:p>
            <a:pPr marL="285750" indent="-285750">
              <a:buFont typeface="Arial" panose="020B0604020202020204" pitchFamily="34" charset="0"/>
              <a:buChar char="•"/>
            </a:pPr>
            <a:r>
              <a:rPr lang="en-US" u="none" dirty="0" smtClean="0"/>
              <a:t>Notification of MIDN Sexual Assault Incident</a:t>
            </a:r>
          </a:p>
          <a:p>
            <a:pPr marL="1200150" lvl="2" indent="-285750">
              <a:buFont typeface="Wingdings" panose="05000000000000000000" pitchFamily="2" charset="2"/>
              <a:buChar char="§"/>
            </a:pPr>
            <a:r>
              <a:rPr lang="en-US" u="none" dirty="0" smtClean="0"/>
              <a:t>On Active Duty Status  (CORTRAMID, Summer Cruise)</a:t>
            </a:r>
          </a:p>
          <a:p>
            <a:pPr marL="1200150" lvl="2" indent="-285750">
              <a:buFont typeface="Wingdings" panose="05000000000000000000" pitchFamily="2" charset="2"/>
              <a:buChar char="§"/>
            </a:pPr>
            <a:r>
              <a:rPr lang="en-US" u="none" dirty="0" smtClean="0"/>
              <a:t>Non-Active Duty Status </a:t>
            </a:r>
          </a:p>
          <a:p>
            <a:pPr marL="1200150" lvl="2" indent="-285750">
              <a:buFont typeface="Wingdings" panose="05000000000000000000" pitchFamily="2" charset="2"/>
              <a:buChar char="§"/>
            </a:pPr>
            <a:r>
              <a:rPr lang="en-US" u="none" dirty="0" smtClean="0"/>
              <a:t>Scenario-based </a:t>
            </a:r>
            <a:r>
              <a:rPr lang="en-US" u="none" dirty="0" smtClean="0"/>
              <a:t>examples </a:t>
            </a:r>
          </a:p>
          <a:p>
            <a:pPr marL="1200150" lvl="2" indent="-285750">
              <a:buFont typeface="Wingdings" panose="05000000000000000000" pitchFamily="2" charset="2"/>
              <a:buChar char="§"/>
            </a:pPr>
            <a:endParaRPr lang="en-US" sz="1000" u="none" dirty="0"/>
          </a:p>
          <a:p>
            <a:pPr marL="285750" indent="-285750">
              <a:buFont typeface="Arial" panose="020B0604020202020204" pitchFamily="34" charset="0"/>
              <a:buChar char="•"/>
            </a:pPr>
            <a:r>
              <a:rPr lang="en-US" u="none" dirty="0" smtClean="0"/>
              <a:t>MIDN SAPR Training Requirements</a:t>
            </a:r>
          </a:p>
          <a:p>
            <a:endParaRPr lang="en-US" sz="1000" u="none" dirty="0" smtClean="0"/>
          </a:p>
          <a:p>
            <a:pPr marL="285750" indent="-285750">
              <a:buFont typeface="Arial" panose="020B0604020202020204" pitchFamily="34" charset="0"/>
              <a:buChar char="•"/>
            </a:pPr>
            <a:r>
              <a:rPr lang="en-US" u="none" dirty="0" smtClean="0"/>
              <a:t>New NSTC Initiatives supporting MIDN</a:t>
            </a:r>
          </a:p>
          <a:p>
            <a:pPr marL="285750" indent="-285750">
              <a:buFont typeface="Arial" panose="020B0604020202020204" pitchFamily="34" charset="0"/>
              <a:buChar char="•"/>
            </a:pPr>
            <a:endParaRPr lang="en-US" sz="1000" u="none" dirty="0"/>
          </a:p>
          <a:p>
            <a:pPr marL="285750" indent="-285750">
              <a:buFont typeface="Arial" panose="020B0604020202020204" pitchFamily="34" charset="0"/>
              <a:buChar char="•"/>
            </a:pPr>
            <a:r>
              <a:rPr lang="en-US" u="none" dirty="0" smtClean="0"/>
              <a:t>SARC Relationship</a:t>
            </a:r>
            <a:endParaRPr lang="en-US" u="none" dirty="0"/>
          </a:p>
          <a:p>
            <a:endParaRPr lang="en-US" sz="1000" u="none" dirty="0"/>
          </a:p>
          <a:p>
            <a:endParaRPr lang="en-US" u="none" dirty="0" smtClean="0"/>
          </a:p>
        </p:txBody>
      </p:sp>
    </p:spTree>
    <p:extLst>
      <p:ext uri="{BB962C8B-B14F-4D97-AF65-F5344CB8AC3E}">
        <p14:creationId xmlns:p14="http://schemas.microsoft.com/office/powerpoint/2010/main" val="2686011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431" y="95000"/>
            <a:ext cx="7645400" cy="1143000"/>
          </a:xfrm>
        </p:spPr>
        <p:txBody>
          <a:bodyPr/>
          <a:lstStyle/>
          <a:p>
            <a:pPr algn="ctr"/>
            <a:r>
              <a:rPr lang="en-US" sz="2400" dirty="0" smtClean="0"/>
              <a:t>SAPR NROTC Titles</a:t>
            </a:r>
            <a:endParaRPr lang="en-US" sz="2400" dirty="0"/>
          </a:p>
        </p:txBody>
      </p:sp>
      <p:sp>
        <p:nvSpPr>
          <p:cNvPr id="4" name="TextBox 3"/>
          <p:cNvSpPr txBox="1"/>
          <p:nvPr/>
        </p:nvSpPr>
        <p:spPr>
          <a:xfrm>
            <a:off x="131033" y="1299802"/>
            <a:ext cx="8822961" cy="5093702"/>
          </a:xfrm>
          <a:prstGeom prst="rect">
            <a:avLst/>
          </a:prstGeom>
          <a:noFill/>
        </p:spPr>
        <p:txBody>
          <a:bodyPr wrap="square" rtlCol="0">
            <a:spAutoFit/>
          </a:bodyPr>
          <a:lstStyle/>
          <a:p>
            <a:r>
              <a:rPr lang="nn-NO" dirty="0"/>
              <a:t>OPNAVINST 1752.1C </a:t>
            </a:r>
            <a:endParaRPr lang="en-US" dirty="0"/>
          </a:p>
          <a:p>
            <a:pPr marL="342900" indent="-342900">
              <a:buFont typeface="Arial" panose="020B0604020202020204" pitchFamily="34" charset="0"/>
              <a:buChar char="•"/>
            </a:pPr>
            <a:endParaRPr lang="en-US" sz="1000" dirty="0" smtClean="0">
              <a:latin typeface="Arial" charset="0"/>
            </a:endParaRPr>
          </a:p>
          <a:p>
            <a:pPr marL="342900" indent="-342900">
              <a:buFont typeface="Arial" panose="020B0604020202020204" pitchFamily="34" charset="0"/>
              <a:buChar char="•"/>
            </a:pPr>
            <a:r>
              <a:rPr lang="en-US" sz="1700" dirty="0" smtClean="0">
                <a:latin typeface="Arial" charset="0"/>
              </a:rPr>
              <a:t>SAPR </a:t>
            </a:r>
            <a:r>
              <a:rPr lang="en-US" sz="1700" dirty="0">
                <a:latin typeface="Arial" charset="0"/>
              </a:rPr>
              <a:t>Program Manager</a:t>
            </a:r>
            <a:r>
              <a:rPr lang="en-US" sz="1700" u="none" dirty="0">
                <a:latin typeface="Arial" charset="0"/>
              </a:rPr>
              <a:t>:</a:t>
            </a:r>
            <a:r>
              <a:rPr lang="en-US" sz="1700" u="none" dirty="0"/>
              <a:t> </a:t>
            </a:r>
            <a:r>
              <a:rPr lang="en-US" sz="1700" u="none" dirty="0" smtClean="0"/>
              <a:t>Service </a:t>
            </a:r>
            <a:r>
              <a:rPr lang="en-US" sz="1700" u="none" dirty="0"/>
              <a:t>member or DoD civilian employee experienced in developing policy, or program management and </a:t>
            </a:r>
            <a:r>
              <a:rPr lang="en-US" sz="1700" u="none" dirty="0" smtClean="0"/>
              <a:t>execution </a:t>
            </a:r>
            <a:r>
              <a:rPr lang="en-US" sz="1400" u="none" dirty="0"/>
              <a:t>(Tammy O'Rourke, CNIC</a:t>
            </a:r>
            <a:r>
              <a:rPr lang="en-US" sz="1400" u="none" dirty="0" smtClean="0"/>
              <a:t>)</a:t>
            </a:r>
          </a:p>
          <a:p>
            <a:pPr marL="342900" indent="-342900">
              <a:buFont typeface="Arial" panose="020B0604020202020204" pitchFamily="34" charset="0"/>
              <a:buChar char="•"/>
            </a:pPr>
            <a:endParaRPr lang="en-US" sz="1000" u="none" dirty="0">
              <a:latin typeface="Arial" charset="0"/>
            </a:endParaRPr>
          </a:p>
          <a:p>
            <a:pPr marL="342900" indent="-342900">
              <a:buFont typeface="Arial" panose="020B0604020202020204" pitchFamily="34" charset="0"/>
              <a:buChar char="•"/>
            </a:pPr>
            <a:r>
              <a:rPr lang="en-US" sz="1700" dirty="0" smtClean="0">
                <a:latin typeface="Arial" charset="0"/>
              </a:rPr>
              <a:t>SARC</a:t>
            </a:r>
            <a:r>
              <a:rPr lang="en-US" sz="1700" u="none" dirty="0" smtClean="0">
                <a:latin typeface="Arial" charset="0"/>
              </a:rPr>
              <a:t>: </a:t>
            </a:r>
            <a:r>
              <a:rPr lang="en-US" sz="1700" u="none" dirty="0" smtClean="0"/>
              <a:t>Subject </a:t>
            </a:r>
            <a:r>
              <a:rPr lang="en-US" sz="1700" u="none" dirty="0"/>
              <a:t>matter </a:t>
            </a:r>
            <a:r>
              <a:rPr lang="en-US" sz="1700" u="none" dirty="0" smtClean="0"/>
              <a:t>expert </a:t>
            </a:r>
            <a:r>
              <a:rPr lang="en-US" sz="1700" u="none" dirty="0"/>
              <a:t>for assigned installations and </a:t>
            </a:r>
            <a:r>
              <a:rPr lang="en-US" sz="1700" u="none" dirty="0" smtClean="0"/>
              <a:t>commands.</a:t>
            </a:r>
            <a:endParaRPr lang="en-US" sz="1400" dirty="0">
              <a:latin typeface="Arial" charset="0"/>
            </a:endParaRPr>
          </a:p>
          <a:p>
            <a:pPr marL="342900" indent="-342900">
              <a:buFont typeface="Arial" panose="020B0604020202020204" pitchFamily="34" charset="0"/>
              <a:buChar char="•"/>
            </a:pPr>
            <a:endParaRPr lang="en-US" sz="1600" dirty="0" smtClean="0">
              <a:latin typeface="Arial" charset="0"/>
            </a:endParaRPr>
          </a:p>
          <a:p>
            <a:r>
              <a:rPr lang="en-US" dirty="0" smtClean="0">
                <a:latin typeface="Arial" charset="0"/>
              </a:rPr>
              <a:t>NROTC SAPR Positions</a:t>
            </a:r>
          </a:p>
          <a:p>
            <a:endParaRPr lang="en-US" sz="1000" dirty="0" smtClean="0">
              <a:latin typeface="Arial" charset="0"/>
            </a:endParaRPr>
          </a:p>
          <a:p>
            <a:pPr marL="342900" indent="-342900">
              <a:buFont typeface="Arial" panose="020B0604020202020204" pitchFamily="34" charset="0"/>
              <a:buChar char="•"/>
            </a:pPr>
            <a:r>
              <a:rPr lang="en-US" sz="1700" dirty="0" smtClean="0"/>
              <a:t>SAPR POC</a:t>
            </a:r>
            <a:r>
              <a:rPr lang="en-US" sz="1700" u="none" dirty="0" smtClean="0"/>
              <a:t>: </a:t>
            </a:r>
            <a:r>
              <a:rPr lang="en-US" sz="1700" u="none" dirty="0"/>
              <a:t>Provide oversight of command compliance with SAPR program requirements</a:t>
            </a:r>
            <a:r>
              <a:rPr lang="en-US" sz="1700" u="none" dirty="0" smtClean="0"/>
              <a:t>. Must </a:t>
            </a:r>
            <a:r>
              <a:rPr lang="en-US" sz="1700" u="none" dirty="0"/>
              <a:t>complete all required training </a:t>
            </a:r>
            <a:r>
              <a:rPr lang="en-US" sz="1700" u="none" dirty="0" smtClean="0"/>
              <a:t>(8 hours) by SARC within </a:t>
            </a:r>
            <a:r>
              <a:rPr lang="en-US" sz="1700" u="none" dirty="0"/>
              <a:t>90 days of being </a:t>
            </a:r>
            <a:r>
              <a:rPr lang="en-US" sz="1700" u="none" dirty="0" smtClean="0"/>
              <a:t>designated</a:t>
            </a:r>
            <a:r>
              <a:rPr lang="en-US" u="none" dirty="0" smtClean="0"/>
              <a:t> </a:t>
            </a:r>
            <a:r>
              <a:rPr lang="en-US" sz="1400" u="none" dirty="0" smtClean="0"/>
              <a:t>(Trained university LTs / LT De Soto)</a:t>
            </a:r>
          </a:p>
          <a:p>
            <a:pPr marL="342900" indent="-342900">
              <a:buFont typeface="Arial" panose="020B0604020202020204" pitchFamily="34" charset="0"/>
              <a:buChar char="•"/>
            </a:pPr>
            <a:endParaRPr lang="en-US" sz="1000" u="none" dirty="0" smtClean="0"/>
          </a:p>
          <a:p>
            <a:pPr marL="342900" indent="-342900">
              <a:buFont typeface="Arial" panose="020B0604020202020204" pitchFamily="34" charset="0"/>
              <a:buChar char="•"/>
            </a:pPr>
            <a:r>
              <a:rPr lang="en-US" sz="1700" i="1" dirty="0" smtClean="0">
                <a:latin typeface="Arial" charset="0"/>
              </a:rPr>
              <a:t>SAPR </a:t>
            </a:r>
            <a:r>
              <a:rPr lang="en-US" sz="1700" i="1" dirty="0">
                <a:latin typeface="Arial" charset="0"/>
              </a:rPr>
              <a:t>Instructor</a:t>
            </a:r>
            <a:r>
              <a:rPr lang="en-US" sz="1700" u="none" dirty="0">
                <a:latin typeface="Arial" charset="0"/>
              </a:rPr>
              <a:t>: </a:t>
            </a:r>
            <a:r>
              <a:rPr lang="en-US" sz="1700" u="none" dirty="0" smtClean="0"/>
              <a:t>Ensure required SAPR Training is given to MIDN </a:t>
            </a:r>
            <a:r>
              <a:rPr lang="en-US" sz="1400" u="none" dirty="0" smtClean="0"/>
              <a:t>(designated instructor prior to POC training or can have additional unit instructors to give training/not necessarily training officer) </a:t>
            </a:r>
          </a:p>
          <a:p>
            <a:pPr lvl="1" algn="ctr"/>
            <a:r>
              <a:rPr lang="en-US" sz="1200" u="none" dirty="0" smtClean="0">
                <a:solidFill>
                  <a:srgbClr val="000099"/>
                </a:solidFill>
              </a:rPr>
              <a:t>*ALL UNITS MUST HAVE AT LEAST ONE.  Admiral directs one SAPR Instructor attend 8 hour POC training with a SARC at a Naval Installation to be designated unit SAPR POC.</a:t>
            </a:r>
          </a:p>
          <a:p>
            <a:pPr marL="342900" indent="-342900">
              <a:buFont typeface="Arial" panose="020B0604020202020204" pitchFamily="34" charset="0"/>
              <a:buChar char="•"/>
            </a:pPr>
            <a:endParaRPr lang="en-US" sz="1000" u="none" dirty="0" smtClean="0"/>
          </a:p>
          <a:p>
            <a:pPr marL="342900" indent="-342900">
              <a:buFont typeface="Arial" panose="020B0604020202020204" pitchFamily="34" charset="0"/>
              <a:buChar char="•"/>
            </a:pPr>
            <a:r>
              <a:rPr lang="en-US" sz="1700" dirty="0"/>
              <a:t>SAPR Victim Advocate</a:t>
            </a:r>
            <a:r>
              <a:rPr lang="en-US" sz="1700" u="none" dirty="0"/>
              <a:t>: Non-clinical crisis intervention, referral, and ongoing non-clinical support to adult sexual assault victims. </a:t>
            </a:r>
            <a:r>
              <a:rPr lang="en-US" sz="1700" u="none" dirty="0" smtClean="0"/>
              <a:t>40 hour training </a:t>
            </a:r>
            <a:r>
              <a:rPr lang="en-US" sz="1700" u="none" dirty="0"/>
              <a:t>required. </a:t>
            </a:r>
            <a:r>
              <a:rPr lang="en-US" sz="1700" u="none" dirty="0" smtClean="0"/>
              <a:t>Recertification every 2 years required.  </a:t>
            </a:r>
            <a:r>
              <a:rPr lang="en-US" sz="1400" u="none" dirty="0" smtClean="0"/>
              <a:t>(Not required at unit, but may have trained staff – CNIC MOU)</a:t>
            </a:r>
            <a:endParaRPr lang="en-US" sz="1400" dirty="0" smtClean="0">
              <a:latin typeface="Arial" charset="0"/>
            </a:endParaRPr>
          </a:p>
        </p:txBody>
      </p:sp>
    </p:spTree>
    <p:extLst>
      <p:ext uri="{BB962C8B-B14F-4D97-AF65-F5344CB8AC3E}">
        <p14:creationId xmlns:p14="http://schemas.microsoft.com/office/powerpoint/2010/main" val="703999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359161" y="3612381"/>
            <a:ext cx="8510186" cy="1189565"/>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cs typeface="Times New Roman" pitchFamily="18" charset="0"/>
            </a:endParaRPr>
          </a:p>
        </p:txBody>
      </p:sp>
      <p:sp>
        <p:nvSpPr>
          <p:cNvPr id="20482" name="Rectangle 2"/>
          <p:cNvSpPr>
            <a:spLocks noGrp="1" noChangeArrowheads="1"/>
          </p:cNvSpPr>
          <p:nvPr>
            <p:ph type="title"/>
          </p:nvPr>
        </p:nvSpPr>
        <p:spPr>
          <a:xfrm>
            <a:off x="1072182" y="59375"/>
            <a:ext cx="7645400" cy="1143000"/>
          </a:xfrm>
        </p:spPr>
        <p:txBody>
          <a:bodyPr/>
          <a:lstStyle/>
          <a:p>
            <a:pPr algn="ctr"/>
            <a:r>
              <a:rPr lang="en-US" sz="2400" dirty="0" smtClean="0"/>
              <a:t>Sexual Assault Prevention and Response Policy</a:t>
            </a:r>
          </a:p>
        </p:txBody>
      </p:sp>
      <p:sp>
        <p:nvSpPr>
          <p:cNvPr id="102" name="TextBox 101"/>
          <p:cNvSpPr txBox="1"/>
          <p:nvPr/>
        </p:nvSpPr>
        <p:spPr>
          <a:xfrm>
            <a:off x="0" y="2153417"/>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3" name="TextBox 2"/>
          <p:cNvSpPr txBox="1"/>
          <p:nvPr/>
        </p:nvSpPr>
        <p:spPr>
          <a:xfrm>
            <a:off x="574442" y="1904746"/>
            <a:ext cx="7802136" cy="1415772"/>
          </a:xfrm>
          <a:prstGeom prst="rect">
            <a:avLst/>
          </a:prstGeom>
          <a:noFill/>
        </p:spPr>
        <p:txBody>
          <a:bodyPr wrap="none" rtlCol="0">
            <a:spAutoFit/>
          </a:bodyPr>
          <a:lstStyle/>
          <a:p>
            <a:pPr algn="ctr"/>
            <a:r>
              <a:rPr lang="en-US" sz="1600" u="none" dirty="0" smtClean="0"/>
              <a:t>SECNAVINST 1752.4B / </a:t>
            </a:r>
            <a:r>
              <a:rPr lang="nn-NO" sz="1600" u="none" dirty="0" smtClean="0"/>
              <a:t> OPNAVINST 1752.1C / DoDI 6495.02</a:t>
            </a:r>
            <a:endParaRPr lang="en-US" sz="1600" u="none" dirty="0" smtClean="0"/>
          </a:p>
          <a:p>
            <a:pPr algn="ctr"/>
            <a:endParaRPr lang="nn-NO" sz="1600" u="none" dirty="0" smtClean="0"/>
          </a:p>
          <a:p>
            <a:pPr algn="ctr"/>
            <a:r>
              <a:rPr lang="nn-NO" sz="1600" u="none" dirty="0" smtClean="0"/>
              <a:t> </a:t>
            </a:r>
            <a:r>
              <a:rPr lang="en-US" u="none" dirty="0" smtClean="0"/>
              <a:t>“Only active duty, reservists, and dependents over the age of 18 who are</a:t>
            </a:r>
          </a:p>
          <a:p>
            <a:pPr algn="ctr"/>
            <a:r>
              <a:rPr lang="en-US" u="none" dirty="0" smtClean="0"/>
              <a:t> not assaulted by their spouse or intimate partner are eligible for Restricted</a:t>
            </a:r>
          </a:p>
          <a:p>
            <a:pPr algn="ctr"/>
            <a:r>
              <a:rPr lang="en-US" u="none" dirty="0" smtClean="0"/>
              <a:t> or Unrestricted reporting.”</a:t>
            </a:r>
          </a:p>
        </p:txBody>
      </p:sp>
      <p:sp>
        <p:nvSpPr>
          <p:cNvPr id="5" name="TextBox 4"/>
          <p:cNvSpPr txBox="1"/>
          <p:nvPr/>
        </p:nvSpPr>
        <p:spPr>
          <a:xfrm>
            <a:off x="461109" y="1382232"/>
            <a:ext cx="8028801" cy="369332"/>
          </a:xfrm>
          <a:prstGeom prst="rect">
            <a:avLst/>
          </a:prstGeom>
          <a:noFill/>
        </p:spPr>
        <p:txBody>
          <a:bodyPr wrap="none" rtlCol="0">
            <a:spAutoFit/>
          </a:bodyPr>
          <a:lstStyle/>
          <a:p>
            <a:r>
              <a:rPr lang="en-US" u="none" dirty="0" smtClean="0"/>
              <a:t>Current SAPR Policy for NROTC: </a:t>
            </a:r>
            <a:r>
              <a:rPr lang="en-US" dirty="0" smtClean="0"/>
              <a:t>NSTCINST  1752.1</a:t>
            </a:r>
            <a:r>
              <a:rPr lang="en-US" u="none" dirty="0" smtClean="0"/>
              <a:t>   (No DoD/</a:t>
            </a:r>
            <a:r>
              <a:rPr lang="en-US" u="none" dirty="0" err="1" smtClean="0"/>
              <a:t>DoN</a:t>
            </a:r>
            <a:r>
              <a:rPr lang="en-US" u="none" dirty="0"/>
              <a:t> </a:t>
            </a:r>
            <a:r>
              <a:rPr lang="en-US" u="none" dirty="0" smtClean="0"/>
              <a:t>Policy)</a:t>
            </a:r>
            <a:endParaRPr lang="en-US" u="none" dirty="0"/>
          </a:p>
        </p:txBody>
      </p:sp>
      <p:sp>
        <p:nvSpPr>
          <p:cNvPr id="4" name="TextBox 3"/>
          <p:cNvSpPr txBox="1"/>
          <p:nvPr/>
        </p:nvSpPr>
        <p:spPr>
          <a:xfrm>
            <a:off x="1441943" y="5278764"/>
            <a:ext cx="6344622" cy="369332"/>
          </a:xfrm>
          <a:prstGeom prst="rect">
            <a:avLst/>
          </a:prstGeom>
          <a:noFill/>
        </p:spPr>
        <p:txBody>
          <a:bodyPr wrap="none" rtlCol="0">
            <a:spAutoFit/>
          </a:bodyPr>
          <a:lstStyle/>
          <a:p>
            <a:r>
              <a:rPr lang="en-US" dirty="0" smtClean="0"/>
              <a:t>Regardless of AD Status SAPR Resources ARE AVAILABLE</a:t>
            </a:r>
            <a:endParaRPr lang="en-US" dirty="0"/>
          </a:p>
        </p:txBody>
      </p:sp>
      <p:sp>
        <p:nvSpPr>
          <p:cNvPr id="6" name="Rectangle 5"/>
          <p:cNvSpPr/>
          <p:nvPr/>
        </p:nvSpPr>
        <p:spPr>
          <a:xfrm>
            <a:off x="359161" y="3699331"/>
            <a:ext cx="8510186" cy="1015663"/>
          </a:xfrm>
          <a:prstGeom prst="rect">
            <a:avLst/>
          </a:prstGeom>
        </p:spPr>
        <p:txBody>
          <a:bodyPr wrap="square">
            <a:spAutoFit/>
          </a:bodyPr>
          <a:lstStyle/>
          <a:p>
            <a:pPr algn="ctr"/>
            <a:r>
              <a:rPr lang="en-US" sz="2000" u="none" dirty="0"/>
              <a:t>Midshipmen are eligible for Restricted/Unrestricted reporting and </a:t>
            </a:r>
            <a:r>
              <a:rPr lang="en-US" sz="2000" u="none" dirty="0" smtClean="0"/>
              <a:t>SAPR services </a:t>
            </a:r>
            <a:r>
              <a:rPr lang="en-US" sz="2000" u="none" dirty="0"/>
              <a:t>only if assaulted while in ACTIVE Training </a:t>
            </a:r>
            <a:r>
              <a:rPr lang="en-US" sz="2000" u="none" dirty="0" smtClean="0"/>
              <a:t>status (CORTRAMID/Cruise</a:t>
            </a:r>
            <a:r>
              <a:rPr lang="en-US" sz="2000" u="none" dirty="0"/>
              <a:t>) or a dependent of </a:t>
            </a:r>
            <a:r>
              <a:rPr lang="en-US" sz="2000" u="none" dirty="0" smtClean="0"/>
              <a:t>an </a:t>
            </a:r>
            <a:r>
              <a:rPr lang="en-US" sz="2000" u="none" dirty="0"/>
              <a:t>active duty </a:t>
            </a:r>
            <a:r>
              <a:rPr lang="en-US" sz="2000" u="none" dirty="0" smtClean="0"/>
              <a:t>member.</a:t>
            </a:r>
          </a:p>
        </p:txBody>
      </p:sp>
    </p:spTree>
    <p:extLst>
      <p:ext uri="{BB962C8B-B14F-4D97-AF65-F5344CB8AC3E}">
        <p14:creationId xmlns:p14="http://schemas.microsoft.com/office/powerpoint/2010/main" val="1541521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101"/>
          <p:cNvSpPr txBox="1"/>
          <p:nvPr/>
        </p:nvSpPr>
        <p:spPr>
          <a:xfrm>
            <a:off x="212661" y="1414134"/>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3" name="Flowchart: Process 2"/>
          <p:cNvSpPr/>
          <p:nvPr/>
        </p:nvSpPr>
        <p:spPr bwMode="auto">
          <a:xfrm>
            <a:off x="4415246" y="1677753"/>
            <a:ext cx="1073873" cy="824304"/>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400" u="none" dirty="0" smtClean="0">
                <a:latin typeface="Arial" charset="0"/>
                <a:cs typeface="Times New Roman" pitchFamily="18" charset="0"/>
              </a:rPr>
              <a:t>Notify NCIS</a:t>
            </a:r>
          </a:p>
        </p:txBody>
      </p:sp>
      <p:cxnSp>
        <p:nvCxnSpPr>
          <p:cNvPr id="10" name="Straight Arrow Connector 9"/>
          <p:cNvCxnSpPr/>
          <p:nvPr/>
        </p:nvCxnSpPr>
        <p:spPr bwMode="auto">
          <a:xfrm>
            <a:off x="2519928" y="2126372"/>
            <a:ext cx="269364" cy="0"/>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21" name="Straight Arrow Connector 20"/>
          <p:cNvCxnSpPr>
            <a:endCxn id="26" idx="1"/>
          </p:cNvCxnSpPr>
          <p:nvPr/>
        </p:nvCxnSpPr>
        <p:spPr bwMode="auto">
          <a:xfrm>
            <a:off x="6897000" y="2054604"/>
            <a:ext cx="361499" cy="0"/>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30" name="Flowchart: Process 29"/>
          <p:cNvSpPr/>
          <p:nvPr/>
        </p:nvSpPr>
        <p:spPr bwMode="auto">
          <a:xfrm>
            <a:off x="7122047" y="3568527"/>
            <a:ext cx="1355652" cy="973164"/>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400" u="none" dirty="0">
                <a:latin typeface="Arial" charset="0"/>
                <a:cs typeface="Times New Roman" pitchFamily="18" charset="0"/>
              </a:rPr>
              <a:t>SAIRO </a:t>
            </a:r>
            <a:endParaRPr lang="en-US" sz="1400" u="none" dirty="0" smtClean="0">
              <a:latin typeface="Arial" charset="0"/>
              <a:cs typeface="Times New Roman" pitchFamily="18" charset="0"/>
            </a:endParaRPr>
          </a:p>
          <a:p>
            <a:pPr algn="ctr"/>
            <a:r>
              <a:rPr lang="en-US" sz="1400" u="none" dirty="0" smtClean="0">
                <a:latin typeface="Arial" charset="0"/>
                <a:cs typeface="Times New Roman" pitchFamily="18" charset="0"/>
              </a:rPr>
              <a:t>within </a:t>
            </a:r>
            <a:r>
              <a:rPr lang="en-US" sz="1400" b="1" u="none" dirty="0">
                <a:latin typeface="Arial" charset="0"/>
                <a:cs typeface="Times New Roman" pitchFamily="18" charset="0"/>
              </a:rPr>
              <a:t>8 </a:t>
            </a:r>
          </a:p>
          <a:p>
            <a:pPr algn="ctr"/>
            <a:r>
              <a:rPr lang="en-US" sz="1400" b="1" u="none" dirty="0">
                <a:latin typeface="Arial" charset="0"/>
                <a:cs typeface="Times New Roman" pitchFamily="18" charset="0"/>
              </a:rPr>
              <a:t>days</a:t>
            </a:r>
            <a:r>
              <a:rPr lang="en-US" sz="1400" u="none" dirty="0">
                <a:latin typeface="Arial" charset="0"/>
                <a:cs typeface="Times New Roman" pitchFamily="18" charset="0"/>
              </a:rPr>
              <a:t> of </a:t>
            </a:r>
            <a:r>
              <a:rPr lang="en-US" sz="1400" u="none" dirty="0" smtClean="0">
                <a:latin typeface="Arial" charset="0"/>
                <a:cs typeface="Times New Roman" pitchFamily="18" charset="0"/>
              </a:rPr>
              <a:t>initial</a:t>
            </a:r>
          </a:p>
          <a:p>
            <a:pPr algn="ctr"/>
            <a:r>
              <a:rPr lang="en-US" sz="1400" u="none" dirty="0" smtClean="0">
                <a:latin typeface="Arial" charset="0"/>
                <a:cs typeface="Times New Roman" pitchFamily="18" charset="0"/>
              </a:rPr>
              <a:t>OPREP-3</a:t>
            </a:r>
            <a:endParaRPr lang="en-US" sz="1400" u="none" dirty="0">
              <a:latin typeface="Arial" charset="0"/>
              <a:cs typeface="Times New Roman" pitchFamily="18" charset="0"/>
            </a:endParaRPr>
          </a:p>
        </p:txBody>
      </p:sp>
      <p:cxnSp>
        <p:nvCxnSpPr>
          <p:cNvPr id="20484" name="Straight Arrow Connector 20483"/>
          <p:cNvCxnSpPr/>
          <p:nvPr/>
        </p:nvCxnSpPr>
        <p:spPr bwMode="auto">
          <a:xfrm flipH="1">
            <a:off x="7822042" y="2538473"/>
            <a:ext cx="1" cy="1041990"/>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20486" name="Straight Arrow Connector 20485"/>
          <p:cNvCxnSpPr>
            <a:stCxn id="30" idx="1"/>
          </p:cNvCxnSpPr>
          <p:nvPr/>
        </p:nvCxnSpPr>
        <p:spPr bwMode="auto">
          <a:xfrm flipH="1">
            <a:off x="6691428" y="4055109"/>
            <a:ext cx="430619" cy="0"/>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40" name="Flowchart: Process 39"/>
          <p:cNvSpPr/>
          <p:nvPr/>
        </p:nvSpPr>
        <p:spPr bwMode="auto">
          <a:xfrm>
            <a:off x="5309197" y="3562090"/>
            <a:ext cx="1355652" cy="973164"/>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400" u="none" dirty="0" smtClean="0">
                <a:latin typeface="Arial" charset="0"/>
                <a:cs typeface="Times New Roman" pitchFamily="18" charset="0"/>
              </a:rPr>
              <a:t>First Flag Officer</a:t>
            </a:r>
          </a:p>
          <a:p>
            <a:pPr algn="ctr"/>
            <a:r>
              <a:rPr lang="en-US" sz="1400" u="none" dirty="0" smtClean="0">
                <a:latin typeface="Arial" charset="0"/>
                <a:cs typeface="Times New Roman" pitchFamily="18" charset="0"/>
              </a:rPr>
              <a:t> Report within </a:t>
            </a:r>
          </a:p>
          <a:p>
            <a:pPr algn="ctr"/>
            <a:r>
              <a:rPr lang="en-US" sz="1400" b="1" u="none" dirty="0" smtClean="0">
                <a:latin typeface="Arial" charset="0"/>
                <a:cs typeface="Times New Roman" pitchFamily="18" charset="0"/>
              </a:rPr>
              <a:t>30 days </a:t>
            </a:r>
            <a:r>
              <a:rPr lang="en-US" sz="1400" u="none" dirty="0" smtClean="0">
                <a:latin typeface="Arial" charset="0"/>
                <a:cs typeface="Times New Roman" pitchFamily="18" charset="0"/>
              </a:rPr>
              <a:t>of </a:t>
            </a:r>
          </a:p>
          <a:p>
            <a:pPr algn="ctr"/>
            <a:r>
              <a:rPr lang="en-US" sz="1400" u="none" dirty="0" smtClean="0">
                <a:latin typeface="Arial" charset="0"/>
                <a:cs typeface="Times New Roman" pitchFamily="18" charset="0"/>
              </a:rPr>
              <a:t>OPREP-3</a:t>
            </a:r>
          </a:p>
        </p:txBody>
      </p:sp>
      <p:sp>
        <p:nvSpPr>
          <p:cNvPr id="41" name="Flowchart: Process 40"/>
          <p:cNvSpPr/>
          <p:nvPr/>
        </p:nvSpPr>
        <p:spPr bwMode="auto">
          <a:xfrm>
            <a:off x="3570773" y="3562090"/>
            <a:ext cx="1355652" cy="973164"/>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400" u="none" dirty="0" smtClean="0">
                <a:latin typeface="Arial" charset="0"/>
                <a:cs typeface="Times New Roman" pitchFamily="18" charset="0"/>
              </a:rPr>
              <a:t>Follow-up </a:t>
            </a:r>
          </a:p>
          <a:p>
            <a:pPr algn="ctr"/>
            <a:r>
              <a:rPr lang="en-US" sz="1400" u="none" dirty="0" smtClean="0">
                <a:latin typeface="Arial" charset="0"/>
                <a:cs typeface="Times New Roman" pitchFamily="18" charset="0"/>
              </a:rPr>
              <a:t>SITREP</a:t>
            </a:r>
          </a:p>
          <a:p>
            <a:pPr algn="ctr"/>
            <a:r>
              <a:rPr lang="en-US" sz="1400" u="none" dirty="0" smtClean="0">
                <a:latin typeface="Arial" charset="0"/>
                <a:cs typeface="Times New Roman" pitchFamily="18" charset="0"/>
              </a:rPr>
              <a:t> </a:t>
            </a:r>
            <a:r>
              <a:rPr lang="en-US" sz="1400" i="1" u="none" dirty="0" smtClean="0">
                <a:latin typeface="Arial" charset="0"/>
                <a:cs typeface="Times New Roman" pitchFamily="18" charset="0"/>
              </a:rPr>
              <a:t>due w/significant </a:t>
            </a:r>
          </a:p>
          <a:p>
            <a:pPr algn="ctr"/>
            <a:r>
              <a:rPr lang="en-US" sz="1400" i="1" u="none" dirty="0" smtClean="0">
                <a:latin typeface="Arial" charset="0"/>
                <a:cs typeface="Times New Roman" pitchFamily="18" charset="0"/>
              </a:rPr>
              <a:t>change in status</a:t>
            </a:r>
            <a:endParaRPr lang="en-US" sz="1400" b="1" i="1" u="none" dirty="0" smtClean="0">
              <a:latin typeface="Arial" charset="0"/>
              <a:cs typeface="Times New Roman" pitchFamily="18" charset="0"/>
            </a:endParaRPr>
          </a:p>
        </p:txBody>
      </p:sp>
      <p:cxnSp>
        <p:nvCxnSpPr>
          <p:cNvPr id="20488" name="Straight Arrow Connector 20487"/>
          <p:cNvCxnSpPr>
            <a:stCxn id="40" idx="1"/>
          </p:cNvCxnSpPr>
          <p:nvPr/>
        </p:nvCxnSpPr>
        <p:spPr bwMode="auto">
          <a:xfrm flipH="1">
            <a:off x="4926425" y="4048672"/>
            <a:ext cx="382772" cy="0"/>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44" name="Flowchart: Process 43"/>
          <p:cNvSpPr/>
          <p:nvPr/>
        </p:nvSpPr>
        <p:spPr bwMode="auto">
          <a:xfrm>
            <a:off x="1726026" y="5032097"/>
            <a:ext cx="1531088" cy="966727"/>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1400" u="none" dirty="0" smtClean="0">
              <a:latin typeface="Arial" charset="0"/>
              <a:cs typeface="Times New Roman" pitchFamily="18" charset="0"/>
            </a:endParaRPr>
          </a:p>
          <a:p>
            <a:pPr algn="ctr"/>
            <a:r>
              <a:rPr lang="en-US" sz="1400" u="none" dirty="0" smtClean="0">
                <a:latin typeface="Arial" charset="0"/>
                <a:cs typeface="Times New Roman" pitchFamily="18" charset="0"/>
              </a:rPr>
              <a:t>Complete SADR </a:t>
            </a:r>
          </a:p>
          <a:p>
            <a:pPr algn="ctr"/>
            <a:r>
              <a:rPr lang="en-US" sz="1400" u="none" dirty="0" smtClean="0">
                <a:latin typeface="Arial" charset="0"/>
                <a:cs typeface="Times New Roman" pitchFamily="18" charset="0"/>
              </a:rPr>
              <a:t>within </a:t>
            </a:r>
            <a:r>
              <a:rPr lang="en-US" sz="1400" b="1" u="none" dirty="0" smtClean="0">
                <a:latin typeface="Arial" charset="0"/>
                <a:cs typeface="Times New Roman" pitchFamily="18" charset="0"/>
              </a:rPr>
              <a:t>2 </a:t>
            </a:r>
          </a:p>
          <a:p>
            <a:pPr algn="ctr"/>
            <a:r>
              <a:rPr lang="en-US" sz="1400" b="1" u="none" dirty="0" smtClean="0">
                <a:latin typeface="Arial" charset="0"/>
                <a:cs typeface="Times New Roman" pitchFamily="18" charset="0"/>
              </a:rPr>
              <a:t>business days </a:t>
            </a:r>
            <a:r>
              <a:rPr lang="en-US" sz="1400" u="none" dirty="0" smtClean="0">
                <a:latin typeface="Arial" charset="0"/>
                <a:cs typeface="Times New Roman" pitchFamily="18" charset="0"/>
              </a:rPr>
              <a:t>of</a:t>
            </a:r>
          </a:p>
          <a:p>
            <a:pPr algn="ctr"/>
            <a:r>
              <a:rPr lang="en-US" sz="1400" u="none" dirty="0" smtClean="0">
                <a:latin typeface="Arial" charset="0"/>
                <a:cs typeface="Times New Roman" pitchFamily="18" charset="0"/>
              </a:rPr>
              <a:t>final disposition</a:t>
            </a:r>
          </a:p>
          <a:p>
            <a:pPr algn="ctr"/>
            <a:endParaRPr lang="en-US" sz="1400" u="none" dirty="0" smtClean="0">
              <a:latin typeface="Arial" charset="0"/>
              <a:cs typeface="Times New Roman" pitchFamily="18" charset="0"/>
            </a:endParaRPr>
          </a:p>
        </p:txBody>
      </p:sp>
      <p:sp>
        <p:nvSpPr>
          <p:cNvPr id="47" name="Flowchart: Process 46"/>
          <p:cNvSpPr/>
          <p:nvPr/>
        </p:nvSpPr>
        <p:spPr bwMode="auto">
          <a:xfrm>
            <a:off x="1726026" y="3568527"/>
            <a:ext cx="1531088" cy="966727"/>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1400" u="none" dirty="0" smtClean="0">
              <a:latin typeface="Arial" charset="0"/>
              <a:cs typeface="Times New Roman" pitchFamily="18" charset="0"/>
            </a:endParaRPr>
          </a:p>
          <a:p>
            <a:pPr algn="ctr"/>
            <a:r>
              <a:rPr lang="en-US" sz="1400" u="none" dirty="0" smtClean="0">
                <a:latin typeface="Arial" charset="0"/>
                <a:cs typeface="Times New Roman" pitchFamily="18" charset="0"/>
              </a:rPr>
              <a:t>SITREP closure:</a:t>
            </a:r>
          </a:p>
          <a:p>
            <a:pPr algn="ctr"/>
            <a:r>
              <a:rPr lang="en-US" sz="1400" u="none" dirty="0">
                <a:latin typeface="Arial" charset="0"/>
                <a:cs typeface="Times New Roman" pitchFamily="18" charset="0"/>
              </a:rPr>
              <a:t>F</a:t>
            </a:r>
            <a:r>
              <a:rPr lang="en-US" sz="1400" u="none" dirty="0" smtClean="0">
                <a:latin typeface="Arial" charset="0"/>
                <a:cs typeface="Times New Roman" pitchFamily="18" charset="0"/>
              </a:rPr>
              <a:t>inal disposition </a:t>
            </a:r>
          </a:p>
          <a:p>
            <a:pPr algn="ctr"/>
            <a:r>
              <a:rPr lang="en-US" sz="1400" u="none" dirty="0">
                <a:latin typeface="Arial" charset="0"/>
                <a:cs typeface="Times New Roman" pitchFamily="18" charset="0"/>
              </a:rPr>
              <a:t>i</a:t>
            </a:r>
            <a:r>
              <a:rPr lang="en-US" sz="1400" u="none" dirty="0" smtClean="0">
                <a:latin typeface="Arial" charset="0"/>
                <a:cs typeface="Times New Roman" pitchFamily="18" charset="0"/>
              </a:rPr>
              <a:t>ncluded</a:t>
            </a:r>
          </a:p>
          <a:p>
            <a:pPr algn="ctr"/>
            <a:endParaRPr lang="en-US" sz="1400" u="none" dirty="0" smtClean="0">
              <a:latin typeface="Arial" charset="0"/>
              <a:cs typeface="Times New Roman" pitchFamily="18" charset="0"/>
            </a:endParaRPr>
          </a:p>
        </p:txBody>
      </p:sp>
      <p:sp>
        <p:nvSpPr>
          <p:cNvPr id="48" name="Flowchart: Process 47"/>
          <p:cNvSpPr/>
          <p:nvPr/>
        </p:nvSpPr>
        <p:spPr bwMode="auto">
          <a:xfrm>
            <a:off x="3570773" y="5032097"/>
            <a:ext cx="1355652" cy="966727"/>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1400" u="none" dirty="0" smtClean="0">
              <a:latin typeface="Arial" charset="0"/>
              <a:cs typeface="Times New Roman" pitchFamily="18" charset="0"/>
            </a:endParaRPr>
          </a:p>
          <a:p>
            <a:pPr algn="ctr"/>
            <a:endParaRPr lang="en-US" sz="1400" u="none" dirty="0" smtClean="0">
              <a:latin typeface="Arial" charset="0"/>
              <a:cs typeface="Times New Roman" pitchFamily="18" charset="0"/>
            </a:endParaRPr>
          </a:p>
          <a:p>
            <a:pPr algn="ctr"/>
            <a:r>
              <a:rPr lang="en-US" sz="1400" u="none" dirty="0" smtClean="0">
                <a:latin typeface="Arial" charset="0"/>
                <a:cs typeface="Times New Roman" pitchFamily="18" charset="0"/>
              </a:rPr>
              <a:t>SA data is </a:t>
            </a:r>
          </a:p>
          <a:p>
            <a:pPr algn="ctr"/>
            <a:r>
              <a:rPr lang="en-US" sz="1400" u="none" dirty="0" smtClean="0">
                <a:latin typeface="Arial" charset="0"/>
                <a:cs typeface="Times New Roman" pitchFamily="18" charset="0"/>
              </a:rPr>
              <a:t>entered</a:t>
            </a:r>
          </a:p>
          <a:p>
            <a:pPr algn="ctr"/>
            <a:r>
              <a:rPr lang="en-US" sz="1400" u="none" dirty="0">
                <a:latin typeface="Arial" charset="0"/>
                <a:cs typeface="Times New Roman" pitchFamily="18" charset="0"/>
              </a:rPr>
              <a:t>f</a:t>
            </a:r>
            <a:r>
              <a:rPr lang="en-US" sz="1400" u="none" dirty="0" smtClean="0">
                <a:latin typeface="Arial" charset="0"/>
                <a:cs typeface="Times New Roman" pitchFamily="18" charset="0"/>
              </a:rPr>
              <a:t>or FY analysis</a:t>
            </a:r>
          </a:p>
          <a:p>
            <a:pPr algn="ctr"/>
            <a:endParaRPr lang="en-US" sz="1400" u="none" dirty="0" smtClean="0">
              <a:latin typeface="Arial" charset="0"/>
              <a:cs typeface="Times New Roman" pitchFamily="18" charset="0"/>
            </a:endParaRPr>
          </a:p>
          <a:p>
            <a:pPr algn="ctr"/>
            <a:endParaRPr lang="en-US" sz="1400" u="none" dirty="0" smtClean="0">
              <a:latin typeface="Arial" charset="0"/>
              <a:cs typeface="Times New Roman" pitchFamily="18" charset="0"/>
            </a:endParaRPr>
          </a:p>
        </p:txBody>
      </p:sp>
      <p:cxnSp>
        <p:nvCxnSpPr>
          <p:cNvPr id="8" name="Straight Arrow Connector 7"/>
          <p:cNvCxnSpPr>
            <a:stCxn id="41" idx="1"/>
            <a:endCxn id="47" idx="3"/>
          </p:cNvCxnSpPr>
          <p:nvPr/>
        </p:nvCxnSpPr>
        <p:spPr bwMode="auto">
          <a:xfrm flipH="1">
            <a:off x="3257114" y="4048672"/>
            <a:ext cx="313659" cy="3219"/>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11" name="Straight Arrow Connector 10"/>
          <p:cNvCxnSpPr>
            <a:stCxn id="44" idx="3"/>
            <a:endCxn id="48" idx="1"/>
          </p:cNvCxnSpPr>
          <p:nvPr/>
        </p:nvCxnSpPr>
        <p:spPr bwMode="auto">
          <a:xfrm>
            <a:off x="3257114" y="5515461"/>
            <a:ext cx="313659" cy="0"/>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5" name="Straight Arrow Connector 4"/>
          <p:cNvCxnSpPr>
            <a:stCxn id="47" idx="2"/>
            <a:endCxn id="44" idx="0"/>
          </p:cNvCxnSpPr>
          <p:nvPr/>
        </p:nvCxnSpPr>
        <p:spPr bwMode="auto">
          <a:xfrm>
            <a:off x="2491570" y="4535254"/>
            <a:ext cx="0" cy="496843"/>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27" name="Rectangle 2"/>
          <p:cNvSpPr>
            <a:spLocks noGrp="1" noChangeArrowheads="1"/>
          </p:cNvSpPr>
          <p:nvPr>
            <p:ph type="title"/>
          </p:nvPr>
        </p:nvSpPr>
        <p:spPr>
          <a:xfrm>
            <a:off x="850600" y="217687"/>
            <a:ext cx="8070112" cy="1143000"/>
          </a:xfrm>
        </p:spPr>
        <p:txBody>
          <a:bodyPr/>
          <a:lstStyle/>
          <a:p>
            <a:pPr algn="ctr"/>
            <a:r>
              <a:rPr lang="en-US" sz="2400" dirty="0"/>
              <a:t>Flow Chart of Sexual Assault </a:t>
            </a:r>
            <a:r>
              <a:rPr lang="en-US" sz="2400" dirty="0" smtClean="0"/>
              <a:t>Reporting  Process </a:t>
            </a:r>
            <a:r>
              <a:rPr lang="en-US" sz="2400" dirty="0"/>
              <a:t>for MIDN </a:t>
            </a:r>
            <a:r>
              <a:rPr lang="en-US" sz="2400" dirty="0" smtClean="0"/>
              <a:t>On </a:t>
            </a:r>
            <a:r>
              <a:rPr lang="en-US" sz="2400" dirty="0"/>
              <a:t>Active </a:t>
            </a:r>
            <a:r>
              <a:rPr lang="en-US" sz="2400" dirty="0" smtClean="0"/>
              <a:t>Duty “Unrestricted Report”</a:t>
            </a:r>
            <a:br>
              <a:rPr lang="en-US" sz="2400" dirty="0" smtClean="0"/>
            </a:br>
            <a:r>
              <a:rPr lang="en-US" sz="2400" dirty="0" smtClean="0"/>
              <a:t>(SAIRO &amp; SADR REQ’D)</a:t>
            </a:r>
            <a:br>
              <a:rPr lang="en-US" sz="2400" dirty="0" smtClean="0"/>
            </a:br>
            <a:endParaRPr lang="en-US" sz="2400" dirty="0" smtClean="0"/>
          </a:p>
        </p:txBody>
      </p:sp>
      <p:sp>
        <p:nvSpPr>
          <p:cNvPr id="26" name="Flowchart: Process 25"/>
          <p:cNvSpPr/>
          <p:nvPr/>
        </p:nvSpPr>
        <p:spPr bwMode="auto">
          <a:xfrm>
            <a:off x="7258499" y="1568022"/>
            <a:ext cx="1219200" cy="973164"/>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1400" u="none" dirty="0" smtClean="0">
              <a:latin typeface="Arial" charset="0"/>
              <a:cs typeface="Times New Roman" pitchFamily="18" charset="0"/>
            </a:endParaRPr>
          </a:p>
          <a:p>
            <a:pPr algn="ctr"/>
            <a:r>
              <a:rPr lang="en-US" sz="1400" u="none" dirty="0" smtClean="0">
                <a:latin typeface="Arial" charset="0"/>
                <a:cs typeface="Times New Roman" pitchFamily="18" charset="0"/>
              </a:rPr>
              <a:t>Complete</a:t>
            </a:r>
            <a:endParaRPr lang="en-US" sz="1400" u="none" dirty="0">
              <a:latin typeface="Arial" charset="0"/>
              <a:cs typeface="Times New Roman" pitchFamily="18" charset="0"/>
            </a:endParaRPr>
          </a:p>
          <a:p>
            <a:pPr algn="ctr"/>
            <a:r>
              <a:rPr lang="en-US" sz="1400" u="none" dirty="0">
                <a:latin typeface="Arial" charset="0"/>
                <a:cs typeface="Times New Roman" pitchFamily="18" charset="0"/>
              </a:rPr>
              <a:t>OPREP-3 </a:t>
            </a:r>
            <a:endParaRPr lang="en-US" sz="1400" u="none" dirty="0" smtClean="0">
              <a:latin typeface="Arial" charset="0"/>
              <a:cs typeface="Times New Roman" pitchFamily="18" charset="0"/>
            </a:endParaRPr>
          </a:p>
          <a:p>
            <a:pPr algn="ctr"/>
            <a:r>
              <a:rPr lang="en-US" sz="1400" u="none" dirty="0" smtClean="0">
                <a:latin typeface="Arial" charset="0"/>
                <a:cs typeface="Times New Roman" pitchFamily="18" charset="0"/>
              </a:rPr>
              <a:t>within </a:t>
            </a:r>
            <a:endParaRPr lang="en-US" sz="1400" u="none" dirty="0">
              <a:latin typeface="Arial" charset="0"/>
              <a:cs typeface="Times New Roman" pitchFamily="18" charset="0"/>
            </a:endParaRPr>
          </a:p>
          <a:p>
            <a:pPr algn="ctr"/>
            <a:r>
              <a:rPr lang="en-US" sz="1400" b="1" u="none" dirty="0">
                <a:latin typeface="Arial" charset="0"/>
                <a:cs typeface="Times New Roman" pitchFamily="18" charset="0"/>
              </a:rPr>
              <a:t>24 hours</a:t>
            </a:r>
          </a:p>
          <a:p>
            <a:pPr algn="ctr"/>
            <a:endParaRPr kumimoji="0" lang="en-US" sz="1400" b="1" i="0" u="none" strike="noStrike" cap="none" normalizeH="0" baseline="0" dirty="0" smtClean="0">
              <a:ln>
                <a:noFill/>
              </a:ln>
              <a:solidFill>
                <a:schemeClr val="tx1"/>
              </a:solidFill>
              <a:effectLst/>
              <a:latin typeface="Arial" charset="0"/>
              <a:cs typeface="Times New Roman" pitchFamily="18" charset="0"/>
            </a:endParaRPr>
          </a:p>
        </p:txBody>
      </p:sp>
      <p:sp>
        <p:nvSpPr>
          <p:cNvPr id="25" name="Flowchart: Process 24"/>
          <p:cNvSpPr/>
          <p:nvPr/>
        </p:nvSpPr>
        <p:spPr bwMode="auto">
          <a:xfrm>
            <a:off x="5834653" y="1675468"/>
            <a:ext cx="1073873" cy="824304"/>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400" u="none" dirty="0" smtClean="0">
                <a:latin typeface="Arial" charset="0"/>
                <a:cs typeface="Times New Roman" pitchFamily="18" charset="0"/>
              </a:rPr>
              <a:t>Notify SJA</a:t>
            </a:r>
          </a:p>
        </p:txBody>
      </p:sp>
      <p:sp>
        <p:nvSpPr>
          <p:cNvPr id="31" name="Flowchart: Process 30"/>
          <p:cNvSpPr/>
          <p:nvPr/>
        </p:nvSpPr>
        <p:spPr bwMode="auto">
          <a:xfrm>
            <a:off x="850609" y="1604257"/>
            <a:ext cx="1640961" cy="966727"/>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1400" u="none" dirty="0" smtClean="0">
              <a:latin typeface="Arial" charset="0"/>
              <a:cs typeface="Times New Roman" pitchFamily="18" charset="0"/>
            </a:endParaRPr>
          </a:p>
          <a:p>
            <a:pPr algn="ctr"/>
            <a:r>
              <a:rPr lang="en-US" sz="1400" u="none" dirty="0" smtClean="0">
                <a:latin typeface="Arial" charset="0"/>
                <a:cs typeface="Times New Roman" pitchFamily="18" charset="0"/>
              </a:rPr>
              <a:t>Command becomes</a:t>
            </a:r>
          </a:p>
          <a:p>
            <a:pPr algn="ctr"/>
            <a:r>
              <a:rPr lang="en-US" sz="1400" u="none" dirty="0" smtClean="0">
                <a:latin typeface="Arial" charset="0"/>
                <a:cs typeface="Times New Roman" pitchFamily="18" charset="0"/>
              </a:rPr>
              <a:t>aware of </a:t>
            </a:r>
          </a:p>
          <a:p>
            <a:pPr algn="ctr"/>
            <a:r>
              <a:rPr lang="en-US" sz="1400" u="none" dirty="0" smtClean="0">
                <a:latin typeface="Arial" charset="0"/>
                <a:cs typeface="Times New Roman" pitchFamily="18" charset="0"/>
              </a:rPr>
              <a:t>sexual assault</a:t>
            </a:r>
          </a:p>
          <a:p>
            <a:pPr algn="ctr"/>
            <a:r>
              <a:rPr lang="en-US" sz="1400" u="none" dirty="0" smtClean="0">
                <a:latin typeface="Arial" charset="0"/>
                <a:cs typeface="Times New Roman" pitchFamily="18" charset="0"/>
              </a:rPr>
              <a:t>allegation</a:t>
            </a:r>
          </a:p>
          <a:p>
            <a:pPr algn="ctr"/>
            <a:endParaRPr lang="en-US" sz="1400" u="none" dirty="0" smtClean="0">
              <a:latin typeface="Arial" charset="0"/>
              <a:cs typeface="Times New Roman" pitchFamily="18" charset="0"/>
            </a:endParaRPr>
          </a:p>
        </p:txBody>
      </p:sp>
      <p:sp>
        <p:nvSpPr>
          <p:cNvPr id="32" name="Flowchart: Process 31"/>
          <p:cNvSpPr/>
          <p:nvPr/>
        </p:nvSpPr>
        <p:spPr bwMode="auto">
          <a:xfrm>
            <a:off x="2804343" y="1604257"/>
            <a:ext cx="1219200" cy="973164"/>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400" u="none" dirty="0" smtClean="0">
                <a:latin typeface="Arial" charset="0"/>
                <a:cs typeface="Times New Roman" pitchFamily="18" charset="0"/>
              </a:rPr>
              <a:t>Voice &amp; Email</a:t>
            </a:r>
          </a:p>
          <a:p>
            <a:pPr algn="ctr"/>
            <a:r>
              <a:rPr lang="en-US" sz="1400" u="none" dirty="0" smtClean="0">
                <a:latin typeface="Arial" charset="0"/>
                <a:cs typeface="Times New Roman" pitchFamily="18" charset="0"/>
              </a:rPr>
              <a:t>report </a:t>
            </a:r>
          </a:p>
          <a:p>
            <a:pPr algn="ctr"/>
            <a:r>
              <a:rPr lang="en-US" sz="1400" u="none" dirty="0" smtClean="0">
                <a:latin typeface="Arial" charset="0"/>
                <a:cs typeface="Times New Roman" pitchFamily="18" charset="0"/>
              </a:rPr>
              <a:t>to ISIC</a:t>
            </a:r>
          </a:p>
          <a:p>
            <a:pPr algn="ctr"/>
            <a:r>
              <a:rPr kumimoji="0" lang="en-US" sz="1400" i="0" u="none" strike="noStrike" cap="none" normalizeH="0" baseline="0" dirty="0" smtClean="0">
                <a:ln>
                  <a:noFill/>
                </a:ln>
                <a:solidFill>
                  <a:schemeClr val="tx1"/>
                </a:solidFill>
                <a:effectLst/>
                <a:latin typeface="Arial" charset="0"/>
                <a:cs typeface="Times New Roman" pitchFamily="18" charset="0"/>
              </a:rPr>
              <a:t>(</a:t>
            </a:r>
            <a:r>
              <a:rPr kumimoji="0" lang="en-US" sz="1400" i="0" u="none" strike="noStrike" cap="none" normalizeH="0" baseline="0" dirty="0" err="1" smtClean="0">
                <a:ln>
                  <a:noFill/>
                </a:ln>
                <a:solidFill>
                  <a:schemeClr val="tx1"/>
                </a:solidFill>
                <a:effectLst/>
                <a:latin typeface="Arial" charset="0"/>
                <a:cs typeface="Times New Roman" pitchFamily="18" charset="0"/>
              </a:rPr>
              <a:t>CoS</a:t>
            </a:r>
            <a:r>
              <a:rPr kumimoji="0" lang="en-US" sz="1400" i="0" u="none" strike="noStrike" cap="none" normalizeH="0" baseline="0" dirty="0" smtClean="0">
                <a:ln>
                  <a:noFill/>
                </a:ln>
                <a:solidFill>
                  <a:schemeClr val="tx1"/>
                </a:solidFill>
                <a:effectLst/>
                <a:latin typeface="Arial" charset="0"/>
                <a:cs typeface="Times New Roman" pitchFamily="18" charset="0"/>
              </a:rPr>
              <a:t> or Deputy)</a:t>
            </a:r>
          </a:p>
        </p:txBody>
      </p:sp>
      <p:cxnSp>
        <p:nvCxnSpPr>
          <p:cNvPr id="9" name="Straight Arrow Connector 8"/>
          <p:cNvCxnSpPr>
            <a:stCxn id="32" idx="3"/>
            <a:endCxn id="3" idx="1"/>
          </p:cNvCxnSpPr>
          <p:nvPr/>
        </p:nvCxnSpPr>
        <p:spPr bwMode="auto">
          <a:xfrm flipV="1">
            <a:off x="4023543" y="2089905"/>
            <a:ext cx="391703" cy="934"/>
          </a:xfrm>
          <a:prstGeom prst="straightConnector1">
            <a:avLst/>
          </a:prstGeom>
          <a:solidFill>
            <a:schemeClr val="bg1"/>
          </a:solidFill>
          <a:ln w="9525" cap="flat" cmpd="sng" algn="ctr">
            <a:solidFill>
              <a:schemeClr val="tx1"/>
            </a:solidFill>
            <a:prstDash val="solid"/>
            <a:round/>
            <a:headEnd type="none" w="med" len="med"/>
            <a:tailEnd type="arrow"/>
          </a:ln>
          <a:effectLst/>
        </p:spPr>
      </p:cxnSp>
      <p:cxnSp>
        <p:nvCxnSpPr>
          <p:cNvPr id="14" name="Straight Arrow Connector 13"/>
          <p:cNvCxnSpPr>
            <a:stCxn id="3" idx="3"/>
            <a:endCxn id="25" idx="1"/>
          </p:cNvCxnSpPr>
          <p:nvPr/>
        </p:nvCxnSpPr>
        <p:spPr bwMode="auto">
          <a:xfrm flipV="1">
            <a:off x="5489119" y="2087620"/>
            <a:ext cx="345534" cy="2285"/>
          </a:xfrm>
          <a:prstGeom prst="straightConnector1">
            <a:avLst/>
          </a:prstGeom>
          <a:solidFill>
            <a:schemeClr val="bg1"/>
          </a:solidFill>
          <a:ln w="9525" cap="flat" cmpd="sng" algn="ctr">
            <a:solidFill>
              <a:schemeClr val="tx1"/>
            </a:solidFill>
            <a:prstDash val="solid"/>
            <a:round/>
            <a:headEnd type="none" w="med" len="med"/>
            <a:tailEnd type="arrow"/>
          </a:ln>
          <a:effectLst/>
        </p:spPr>
      </p:cxnSp>
      <p:sp>
        <p:nvSpPr>
          <p:cNvPr id="2" name="Rectangle 1"/>
          <p:cNvSpPr/>
          <p:nvPr/>
        </p:nvSpPr>
        <p:spPr>
          <a:xfrm>
            <a:off x="7077749" y="4557837"/>
            <a:ext cx="1628138" cy="338554"/>
          </a:xfrm>
          <a:prstGeom prst="rect">
            <a:avLst/>
          </a:prstGeom>
        </p:spPr>
        <p:txBody>
          <a:bodyPr wrap="none">
            <a:spAutoFit/>
          </a:bodyPr>
          <a:lstStyle/>
          <a:p>
            <a:r>
              <a:rPr lang="en-US" sz="1600" u="none" dirty="0"/>
              <a:t>OPNAV 1752/2 </a:t>
            </a:r>
            <a:endParaRPr lang="en-US" sz="1600" dirty="0"/>
          </a:p>
        </p:txBody>
      </p:sp>
      <p:sp>
        <p:nvSpPr>
          <p:cNvPr id="4" name="Rectangle 3"/>
          <p:cNvSpPr/>
          <p:nvPr/>
        </p:nvSpPr>
        <p:spPr>
          <a:xfrm>
            <a:off x="1594395" y="5986788"/>
            <a:ext cx="1887824" cy="338554"/>
          </a:xfrm>
          <a:prstGeom prst="rect">
            <a:avLst/>
          </a:prstGeom>
        </p:spPr>
        <p:txBody>
          <a:bodyPr wrap="none">
            <a:spAutoFit/>
          </a:bodyPr>
          <a:lstStyle/>
          <a:p>
            <a:r>
              <a:rPr lang="en-US" sz="1600" u="none" dirty="0"/>
              <a:t>NAVPERS 1752/1 </a:t>
            </a:r>
            <a:endParaRPr lang="en-US" sz="1600" dirty="0"/>
          </a:p>
        </p:txBody>
      </p:sp>
      <p:sp>
        <p:nvSpPr>
          <p:cNvPr id="28" name="Rectangle 27"/>
          <p:cNvSpPr/>
          <p:nvPr/>
        </p:nvSpPr>
        <p:spPr>
          <a:xfrm>
            <a:off x="3372710" y="4561233"/>
            <a:ext cx="1855764" cy="338554"/>
          </a:xfrm>
          <a:prstGeom prst="rect">
            <a:avLst/>
          </a:prstGeom>
        </p:spPr>
        <p:txBody>
          <a:bodyPr wrap="none">
            <a:spAutoFit/>
          </a:bodyPr>
          <a:lstStyle/>
          <a:p>
            <a:r>
              <a:rPr lang="en-US" sz="1600" u="none" dirty="0"/>
              <a:t>OPNAV </a:t>
            </a:r>
            <a:r>
              <a:rPr lang="en-US" sz="1600" u="none" dirty="0" smtClean="0"/>
              <a:t>F3100.6J </a:t>
            </a:r>
            <a:endParaRPr lang="en-US" sz="1600" dirty="0"/>
          </a:p>
        </p:txBody>
      </p:sp>
    </p:spTree>
    <p:extLst>
      <p:ext uri="{BB962C8B-B14F-4D97-AF65-F5344CB8AC3E}">
        <p14:creationId xmlns:p14="http://schemas.microsoft.com/office/powerpoint/2010/main" val="4003957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78195" y="76200"/>
            <a:ext cx="7976893" cy="1143000"/>
          </a:xfrm>
        </p:spPr>
        <p:txBody>
          <a:bodyPr/>
          <a:lstStyle/>
          <a:p>
            <a:pPr algn="ctr"/>
            <a:r>
              <a:rPr lang="en-US" sz="2400" dirty="0" smtClean="0"/>
              <a:t>Sexual Assault Incident Response Oversight</a:t>
            </a:r>
            <a:br>
              <a:rPr lang="en-US" sz="2400" dirty="0" smtClean="0"/>
            </a:br>
            <a:r>
              <a:rPr lang="en-US" sz="2400" dirty="0" smtClean="0"/>
              <a:t>(SAIRO) </a:t>
            </a:r>
          </a:p>
        </p:txBody>
      </p:sp>
      <p:sp>
        <p:nvSpPr>
          <p:cNvPr id="102" name="TextBox 101"/>
          <p:cNvSpPr txBox="1"/>
          <p:nvPr/>
        </p:nvSpPr>
        <p:spPr>
          <a:xfrm>
            <a:off x="1" y="1318437"/>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3" name="TextBox 2"/>
          <p:cNvSpPr txBox="1"/>
          <p:nvPr/>
        </p:nvSpPr>
        <p:spPr>
          <a:xfrm>
            <a:off x="321039" y="1731983"/>
            <a:ext cx="8142477" cy="4093428"/>
          </a:xfrm>
          <a:prstGeom prst="rect">
            <a:avLst/>
          </a:prstGeom>
          <a:noFill/>
        </p:spPr>
        <p:txBody>
          <a:bodyPr wrap="square" rtlCol="0">
            <a:spAutoFit/>
          </a:bodyPr>
          <a:lstStyle/>
          <a:p>
            <a:pPr marL="342900" indent="-342900">
              <a:buFont typeface="Arial" panose="020B0604020202020204" pitchFamily="34" charset="0"/>
              <a:buChar char="•"/>
            </a:pPr>
            <a:r>
              <a:rPr lang="en-US" sz="2000" u="none" dirty="0" smtClean="0">
                <a:latin typeface="Arial" charset="0"/>
              </a:rPr>
              <a:t>SAIRO SITREP must be issued within </a:t>
            </a:r>
            <a:r>
              <a:rPr lang="en-US" sz="2000" b="1" dirty="0">
                <a:latin typeface="Arial" charset="0"/>
              </a:rPr>
              <a:t>8 days </a:t>
            </a:r>
            <a:r>
              <a:rPr lang="en-US" sz="2000" u="none" dirty="0">
                <a:latin typeface="Arial" charset="0"/>
              </a:rPr>
              <a:t>of </a:t>
            </a:r>
            <a:r>
              <a:rPr lang="en-US" sz="2000" u="none" dirty="0" smtClean="0">
                <a:latin typeface="Arial" charset="0"/>
              </a:rPr>
              <a:t>when command is notified of report of a sexual assault. SARC and NCIS knowledge is required for completion. </a:t>
            </a:r>
          </a:p>
          <a:p>
            <a:pPr marL="342900" indent="-342900">
              <a:buFont typeface="Wingdings" panose="05000000000000000000" pitchFamily="2" charset="2"/>
              <a:buChar char="§"/>
            </a:pPr>
            <a:endParaRPr lang="en-US" sz="2000" u="none" dirty="0">
              <a:latin typeface="Arial" charset="0"/>
            </a:endParaRPr>
          </a:p>
          <a:p>
            <a:pPr marL="342900" indent="-342900">
              <a:buFont typeface="Arial" panose="020B0604020202020204" pitchFamily="34" charset="0"/>
              <a:buChar char="•"/>
            </a:pPr>
            <a:r>
              <a:rPr lang="en-US" sz="2000" u="none" dirty="0" smtClean="0">
                <a:latin typeface="Arial" charset="0"/>
              </a:rPr>
              <a:t>Military </a:t>
            </a:r>
            <a:r>
              <a:rPr lang="en-US" sz="2000" u="none" dirty="0">
                <a:latin typeface="Arial" charset="0"/>
              </a:rPr>
              <a:t>victim: </a:t>
            </a:r>
            <a:r>
              <a:rPr lang="en-US" sz="2000" u="none" dirty="0" smtClean="0">
                <a:latin typeface="Arial" charset="0"/>
              </a:rPr>
              <a:t> Victim’s </a:t>
            </a:r>
            <a:r>
              <a:rPr lang="en-US" sz="2000" u="none" dirty="0">
                <a:latin typeface="Arial" charset="0"/>
              </a:rPr>
              <a:t>immediate commander creates report</a:t>
            </a:r>
            <a:r>
              <a:rPr lang="en-US" sz="2000" u="none" dirty="0" smtClean="0">
                <a:latin typeface="Arial" charset="0"/>
              </a:rPr>
              <a:t>.</a:t>
            </a:r>
          </a:p>
          <a:p>
            <a:r>
              <a:rPr lang="en-US" sz="2000" u="none" dirty="0" smtClean="0">
                <a:latin typeface="Arial" charset="0"/>
              </a:rPr>
              <a:t> </a:t>
            </a:r>
          </a:p>
          <a:p>
            <a:pPr marL="342900" indent="-342900">
              <a:buFont typeface="Arial" panose="020B0604020202020204" pitchFamily="34" charset="0"/>
              <a:buChar char="•"/>
            </a:pPr>
            <a:r>
              <a:rPr lang="en-US" sz="2000" u="none" dirty="0" smtClean="0">
                <a:latin typeface="Arial" charset="0"/>
              </a:rPr>
              <a:t>Civilian </a:t>
            </a:r>
            <a:r>
              <a:rPr lang="en-US" sz="2000" u="none" dirty="0">
                <a:latin typeface="Arial" charset="0"/>
              </a:rPr>
              <a:t>victim: </a:t>
            </a:r>
            <a:r>
              <a:rPr lang="en-US" sz="2000" u="none" dirty="0" smtClean="0">
                <a:latin typeface="Arial" charset="0"/>
              </a:rPr>
              <a:t> Alleged </a:t>
            </a:r>
            <a:r>
              <a:rPr lang="en-US" sz="2000" u="none" dirty="0">
                <a:latin typeface="Arial" charset="0"/>
              </a:rPr>
              <a:t>offender's immediate commander creates </a:t>
            </a:r>
            <a:r>
              <a:rPr lang="en-US" sz="2000" u="none" dirty="0" smtClean="0">
                <a:latin typeface="Arial" charset="0"/>
              </a:rPr>
              <a:t>the </a:t>
            </a:r>
            <a:r>
              <a:rPr lang="en-US" sz="2000" u="none" dirty="0">
                <a:latin typeface="Arial" charset="0"/>
              </a:rPr>
              <a:t>report</a:t>
            </a:r>
            <a:r>
              <a:rPr lang="en-US" sz="2000" u="none" dirty="0" smtClean="0">
                <a:latin typeface="Arial" charset="0"/>
              </a:rPr>
              <a:t>.</a:t>
            </a:r>
          </a:p>
          <a:p>
            <a:pPr marL="342900" indent="-342900">
              <a:buFont typeface="Wingdings" panose="05000000000000000000" pitchFamily="2" charset="2"/>
              <a:buChar char="§"/>
            </a:pPr>
            <a:endParaRPr lang="en-US" sz="2000" u="none" dirty="0" smtClean="0">
              <a:latin typeface="Arial" charset="0"/>
            </a:endParaRPr>
          </a:p>
          <a:p>
            <a:pPr marL="342900" indent="-342900">
              <a:buFont typeface="Arial" panose="020B0604020202020204" pitchFamily="34" charset="0"/>
              <a:buChar char="•"/>
            </a:pPr>
            <a:r>
              <a:rPr lang="en-US" sz="2000" u="none" dirty="0" smtClean="0">
                <a:latin typeface="Arial" charset="0"/>
              </a:rPr>
              <a:t>The </a:t>
            </a:r>
            <a:r>
              <a:rPr lang="en-US" sz="2000" u="none" dirty="0">
                <a:latin typeface="Arial" charset="0"/>
              </a:rPr>
              <a:t>report is sent to first O-6 and first Flag </a:t>
            </a:r>
            <a:r>
              <a:rPr lang="en-US" sz="2000" u="none" dirty="0" smtClean="0">
                <a:latin typeface="Arial" charset="0"/>
              </a:rPr>
              <a:t>Officer in the chain of command.</a:t>
            </a:r>
            <a:endParaRPr lang="en-US" sz="2000" u="none" dirty="0">
              <a:latin typeface="Arial" charset="0"/>
            </a:endParaRPr>
          </a:p>
          <a:p>
            <a:pPr marL="342900" indent="-342900">
              <a:buFont typeface="Wingdings" panose="05000000000000000000" pitchFamily="2" charset="2"/>
              <a:buChar char="q"/>
            </a:pPr>
            <a:endParaRPr lang="en-US" sz="2000" u="none" dirty="0" smtClean="0"/>
          </a:p>
          <a:p>
            <a:pPr marL="742950" lvl="1" indent="-285750">
              <a:buFont typeface="Arial" panose="020B0604020202020204" pitchFamily="34" charset="0"/>
              <a:buChar char="•"/>
            </a:pPr>
            <a:endParaRPr lang="en-US" sz="2000" u="none" dirty="0" smtClean="0"/>
          </a:p>
        </p:txBody>
      </p:sp>
      <p:sp>
        <p:nvSpPr>
          <p:cNvPr id="5" name="Rectangle 4"/>
          <p:cNvSpPr/>
          <p:nvPr/>
        </p:nvSpPr>
        <p:spPr>
          <a:xfrm>
            <a:off x="321039" y="1287660"/>
            <a:ext cx="1809021" cy="369332"/>
          </a:xfrm>
          <a:prstGeom prst="rect">
            <a:avLst/>
          </a:prstGeom>
        </p:spPr>
        <p:txBody>
          <a:bodyPr wrap="none">
            <a:spAutoFit/>
          </a:bodyPr>
          <a:lstStyle/>
          <a:p>
            <a:r>
              <a:rPr lang="en-US" dirty="0"/>
              <a:t>OPNAV 1752/2 </a:t>
            </a:r>
          </a:p>
        </p:txBody>
      </p:sp>
    </p:spTree>
    <p:extLst>
      <p:ext uri="{BB962C8B-B14F-4D97-AF65-F5344CB8AC3E}">
        <p14:creationId xmlns:p14="http://schemas.microsoft.com/office/powerpoint/2010/main" val="129912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53432" y="83127"/>
            <a:ext cx="7645400" cy="1143000"/>
          </a:xfrm>
        </p:spPr>
        <p:txBody>
          <a:bodyPr/>
          <a:lstStyle/>
          <a:p>
            <a:pPr algn="ctr"/>
            <a:r>
              <a:rPr lang="en-US" sz="2400" dirty="0" smtClean="0"/>
              <a:t>First Flag Officer Report</a:t>
            </a:r>
          </a:p>
        </p:txBody>
      </p:sp>
      <p:sp>
        <p:nvSpPr>
          <p:cNvPr id="102" name="TextBox 101"/>
          <p:cNvSpPr txBox="1"/>
          <p:nvPr/>
        </p:nvSpPr>
        <p:spPr>
          <a:xfrm>
            <a:off x="1" y="1318437"/>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3" name="TextBox 2"/>
          <p:cNvSpPr txBox="1"/>
          <p:nvPr/>
        </p:nvSpPr>
        <p:spPr>
          <a:xfrm>
            <a:off x="160451" y="1626214"/>
            <a:ext cx="8707102" cy="3323987"/>
          </a:xfrm>
          <a:prstGeom prst="rect">
            <a:avLst/>
          </a:prstGeom>
          <a:noFill/>
        </p:spPr>
        <p:txBody>
          <a:bodyPr wrap="square" rtlCol="0">
            <a:spAutoFit/>
          </a:bodyPr>
          <a:lstStyle/>
          <a:p>
            <a:pPr marL="457200" indent="-457200">
              <a:buFont typeface="+mj-lt"/>
              <a:buAutoNum type="arabicParenR"/>
            </a:pPr>
            <a:r>
              <a:rPr lang="en-US" sz="2000" u="none" dirty="0" smtClean="0"/>
              <a:t>Provide a letter summarizing the incident within </a:t>
            </a:r>
            <a:r>
              <a:rPr lang="en-US" sz="2000" b="1" dirty="0" smtClean="0"/>
              <a:t>30 Days </a:t>
            </a:r>
            <a:r>
              <a:rPr lang="en-US" sz="2000" u="none" dirty="0" smtClean="0"/>
              <a:t>of releasing the OPREP-3 message.</a:t>
            </a:r>
          </a:p>
          <a:p>
            <a:pPr marL="742950" lvl="1" indent="-285750">
              <a:buFont typeface="Arial" panose="020B0604020202020204" pitchFamily="34" charset="0"/>
              <a:buChar char="•"/>
            </a:pPr>
            <a:r>
              <a:rPr lang="en-US" sz="1600" u="none" dirty="0"/>
              <a:t>Required for </a:t>
            </a:r>
            <a:r>
              <a:rPr lang="en-US" sz="1600" u="none" dirty="0" smtClean="0"/>
              <a:t>all cases (active </a:t>
            </a:r>
            <a:r>
              <a:rPr lang="en-US" sz="1600" u="none" dirty="0"/>
              <a:t>duty </a:t>
            </a:r>
            <a:r>
              <a:rPr lang="en-US" sz="1600" u="none" dirty="0" smtClean="0"/>
              <a:t>status and civilian MIDN)</a:t>
            </a:r>
            <a:endParaRPr lang="en-US" sz="1600" u="none" dirty="0"/>
          </a:p>
          <a:p>
            <a:pPr marL="742950" lvl="1" indent="-285750">
              <a:buFont typeface="Arial" panose="020B0604020202020204" pitchFamily="34" charset="0"/>
              <a:buChar char="•"/>
            </a:pPr>
            <a:r>
              <a:rPr lang="en-US" sz="1600" u="none" dirty="0"/>
              <a:t>Purpose: Provide a status of the case and an assessment of how the victim, and/or the alleged perpetrator (if part of the command) and the command as a whole are coping with the situation.</a:t>
            </a:r>
          </a:p>
          <a:p>
            <a:pPr marL="914400" lvl="1" indent="-457200">
              <a:buFont typeface="Arial" panose="020B0604020202020204" pitchFamily="34" charset="0"/>
              <a:buChar char="•"/>
            </a:pPr>
            <a:endParaRPr lang="en-US" u="none" dirty="0">
              <a:latin typeface="Arial" charset="0"/>
            </a:endParaRPr>
          </a:p>
          <a:p>
            <a:pPr marL="457200" indent="-457200">
              <a:buFont typeface="+mj-lt"/>
              <a:buAutoNum type="arabicParenR"/>
            </a:pPr>
            <a:r>
              <a:rPr lang="en-US" sz="2000" u="none" dirty="0" smtClean="0"/>
              <a:t>Follow-up </a:t>
            </a:r>
            <a:r>
              <a:rPr lang="en-US" sz="2000" u="none" dirty="0" err="1" smtClean="0"/>
              <a:t>Phonecon</a:t>
            </a:r>
            <a:r>
              <a:rPr lang="en-US" sz="2000" u="none" dirty="0" smtClean="0"/>
              <a:t> or VTC for amplification of the letter.  Example discussion points:</a:t>
            </a:r>
          </a:p>
          <a:p>
            <a:pPr marL="742950" lvl="1" indent="-285750">
              <a:buFont typeface="Arial" panose="020B0604020202020204" pitchFamily="34" charset="0"/>
              <a:buChar char="•"/>
            </a:pPr>
            <a:r>
              <a:rPr lang="en-US" sz="1600" u="none" dirty="0" smtClean="0"/>
              <a:t>How the victim/alleged is doing with schoolwork</a:t>
            </a:r>
          </a:p>
          <a:p>
            <a:pPr marL="742950" lvl="1" indent="-285750">
              <a:buFont typeface="Arial" panose="020B0604020202020204" pitchFamily="34" charset="0"/>
              <a:buChar char="•"/>
            </a:pPr>
            <a:r>
              <a:rPr lang="en-US" sz="1600" u="none" dirty="0" smtClean="0"/>
              <a:t>How the victim/alleged is interacting with the unit</a:t>
            </a:r>
            <a:endParaRPr lang="en-US" sz="1600" u="none" dirty="0"/>
          </a:p>
          <a:p>
            <a:pPr marL="742950" lvl="1" indent="-285750">
              <a:buFont typeface="Arial" panose="020B0604020202020204" pitchFamily="34" charset="0"/>
              <a:buChar char="•"/>
            </a:pPr>
            <a:r>
              <a:rPr lang="en-US" sz="1600" u="none" dirty="0" smtClean="0"/>
              <a:t>Any other pertinent facts</a:t>
            </a:r>
          </a:p>
        </p:txBody>
      </p:sp>
    </p:spTree>
    <p:extLst>
      <p:ext uri="{BB962C8B-B14F-4D97-AF65-F5344CB8AC3E}">
        <p14:creationId xmlns:p14="http://schemas.microsoft.com/office/powerpoint/2010/main" val="1290373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0313" y="76200"/>
            <a:ext cx="7645400" cy="1143000"/>
          </a:xfrm>
        </p:spPr>
        <p:txBody>
          <a:bodyPr/>
          <a:lstStyle/>
          <a:p>
            <a:pPr algn="ctr"/>
            <a:r>
              <a:rPr lang="en-US" sz="2400" dirty="0" smtClean="0"/>
              <a:t>Sexual Assault Disposition Report</a:t>
            </a:r>
            <a:br>
              <a:rPr lang="en-US" sz="2400" dirty="0" smtClean="0"/>
            </a:br>
            <a:r>
              <a:rPr lang="en-US" sz="2400" dirty="0" smtClean="0"/>
              <a:t>(SADR)</a:t>
            </a:r>
          </a:p>
        </p:txBody>
      </p:sp>
      <p:sp>
        <p:nvSpPr>
          <p:cNvPr id="102" name="TextBox 101"/>
          <p:cNvSpPr txBox="1"/>
          <p:nvPr/>
        </p:nvSpPr>
        <p:spPr>
          <a:xfrm>
            <a:off x="1" y="1318437"/>
            <a:ext cx="8867552" cy="307777"/>
          </a:xfrm>
          <a:prstGeom prst="rect">
            <a:avLst/>
          </a:prstGeom>
          <a:noFill/>
        </p:spPr>
        <p:txBody>
          <a:bodyPr wrap="square" rtlCol="0">
            <a:spAutoFit/>
          </a:bodyPr>
          <a:lstStyle/>
          <a:p>
            <a:pPr marL="285750" indent="-285750">
              <a:buFont typeface="Wingdings" panose="05000000000000000000" pitchFamily="2" charset="2"/>
              <a:buChar char="§"/>
            </a:pPr>
            <a:endParaRPr lang="en-US" sz="1400" b="1" dirty="0"/>
          </a:p>
        </p:txBody>
      </p:sp>
      <p:sp>
        <p:nvSpPr>
          <p:cNvPr id="3" name="TextBox 2"/>
          <p:cNvSpPr txBox="1"/>
          <p:nvPr/>
        </p:nvSpPr>
        <p:spPr>
          <a:xfrm>
            <a:off x="276447" y="1870762"/>
            <a:ext cx="8197702" cy="2246769"/>
          </a:xfrm>
          <a:prstGeom prst="rect">
            <a:avLst/>
          </a:prstGeom>
          <a:noFill/>
        </p:spPr>
        <p:txBody>
          <a:bodyPr wrap="square" rtlCol="0">
            <a:spAutoFit/>
          </a:bodyPr>
          <a:lstStyle/>
          <a:p>
            <a:pPr marL="342900" indent="-342900">
              <a:buFont typeface="Arial" panose="020B0604020202020204" pitchFamily="34" charset="0"/>
              <a:buChar char="•"/>
            </a:pPr>
            <a:r>
              <a:rPr lang="en-US" sz="2000" u="none" dirty="0" smtClean="0"/>
              <a:t>After final disposition of the Sexual Assault, the alleged offender’s Commander/CO shall complete the SADR form within </a:t>
            </a:r>
            <a:r>
              <a:rPr lang="en-US" sz="2000" b="1" dirty="0" smtClean="0"/>
              <a:t>2</a:t>
            </a:r>
            <a:r>
              <a:rPr lang="en-US" sz="2000" u="none" dirty="0" smtClean="0"/>
              <a:t> business days of disposition.  </a:t>
            </a:r>
            <a:r>
              <a:rPr lang="en-US" sz="2000" dirty="0" smtClean="0"/>
              <a:t>Consult with NSTC SJA prior to submitting</a:t>
            </a:r>
            <a:r>
              <a:rPr lang="en-US" sz="2000" u="none" dirty="0" smtClean="0"/>
              <a:t>.</a:t>
            </a:r>
          </a:p>
          <a:p>
            <a:pPr marL="342900" indent="-342900">
              <a:buFont typeface="Arial" panose="020B0604020202020204" pitchFamily="34" charset="0"/>
              <a:buChar char="•"/>
            </a:pPr>
            <a:endParaRPr lang="en-US" sz="2000" u="none" dirty="0"/>
          </a:p>
          <a:p>
            <a:pPr marL="342900" indent="-342900">
              <a:buFont typeface="Arial" panose="020B0604020202020204" pitchFamily="34" charset="0"/>
              <a:buChar char="•"/>
            </a:pPr>
            <a:r>
              <a:rPr lang="en-US" sz="2000" u="none" dirty="0" smtClean="0"/>
              <a:t>If the offender</a:t>
            </a:r>
            <a:r>
              <a:rPr lang="en-US" sz="2000" u="none" dirty="0"/>
              <a:t> </a:t>
            </a:r>
            <a:r>
              <a:rPr lang="en-US" sz="2000" u="none" dirty="0" smtClean="0"/>
              <a:t>is unknown or if the offender is not subject to the UCMJ, the victim’s Commander/CO shall complete the form.</a:t>
            </a:r>
          </a:p>
          <a:p>
            <a:pPr lvl="1"/>
            <a:endParaRPr lang="en-US" sz="2000" u="none" dirty="0" smtClean="0"/>
          </a:p>
        </p:txBody>
      </p:sp>
      <p:sp>
        <p:nvSpPr>
          <p:cNvPr id="2" name="TextBox 1"/>
          <p:cNvSpPr txBox="1"/>
          <p:nvPr/>
        </p:nvSpPr>
        <p:spPr>
          <a:xfrm>
            <a:off x="276447" y="1318437"/>
            <a:ext cx="2103974" cy="369332"/>
          </a:xfrm>
          <a:prstGeom prst="rect">
            <a:avLst/>
          </a:prstGeom>
          <a:noFill/>
        </p:spPr>
        <p:txBody>
          <a:bodyPr wrap="none" rtlCol="0">
            <a:spAutoFit/>
          </a:bodyPr>
          <a:lstStyle/>
          <a:p>
            <a:r>
              <a:rPr lang="en-US" dirty="0"/>
              <a:t>NAVPERS 1752/1 </a:t>
            </a:r>
          </a:p>
        </p:txBody>
      </p:sp>
    </p:spTree>
    <p:extLst>
      <p:ext uri="{BB962C8B-B14F-4D97-AF65-F5344CB8AC3E}">
        <p14:creationId xmlns:p14="http://schemas.microsoft.com/office/powerpoint/2010/main" val="1199089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
          <p:cNvSpPr>
            <a:spLocks noGrp="1" noChangeArrowheads="1"/>
          </p:cNvSpPr>
          <p:nvPr>
            <p:ph type="title"/>
          </p:nvPr>
        </p:nvSpPr>
        <p:spPr>
          <a:xfrm>
            <a:off x="1309688" y="76200"/>
            <a:ext cx="7645400" cy="1143000"/>
          </a:xfrm>
        </p:spPr>
        <p:txBody>
          <a:bodyPr/>
          <a:lstStyle/>
          <a:p>
            <a:pPr algn="ctr"/>
            <a:r>
              <a:rPr lang="en-US" sz="2400" dirty="0" smtClean="0"/>
              <a:t>Sexual </a:t>
            </a:r>
            <a:r>
              <a:rPr lang="en-US" sz="2400" dirty="0"/>
              <a:t>Assault Reporting </a:t>
            </a:r>
            <a:r>
              <a:rPr lang="en-US" sz="2400" dirty="0" smtClean="0"/>
              <a:t>Process </a:t>
            </a:r>
            <a:r>
              <a:rPr lang="en-US" sz="2400" dirty="0"/>
              <a:t>for </a:t>
            </a:r>
            <a:r>
              <a:rPr lang="en-US" sz="2400" dirty="0" smtClean="0"/>
              <a:t>MIDN </a:t>
            </a:r>
            <a:br>
              <a:rPr lang="en-US" sz="2400" dirty="0" smtClean="0"/>
            </a:br>
            <a:r>
              <a:rPr lang="en-US" sz="2400" dirty="0" smtClean="0"/>
              <a:t>Non- Active Duty</a:t>
            </a:r>
            <a:br>
              <a:rPr lang="en-US" sz="2400" dirty="0" smtClean="0"/>
            </a:br>
            <a:r>
              <a:rPr lang="en-US" sz="1800" dirty="0" smtClean="0"/>
              <a:t>(Non-SITREP)  (SAIRO &amp; SADR are NOT REQ’D)</a:t>
            </a:r>
            <a:endParaRPr lang="en-US" sz="2400" dirty="0" smtClean="0"/>
          </a:p>
        </p:txBody>
      </p:sp>
      <p:sp>
        <p:nvSpPr>
          <p:cNvPr id="4" name="TextBox 3"/>
          <p:cNvSpPr txBox="1"/>
          <p:nvPr/>
        </p:nvSpPr>
        <p:spPr>
          <a:xfrm>
            <a:off x="262579" y="1477925"/>
            <a:ext cx="3108672" cy="707886"/>
          </a:xfrm>
          <a:prstGeom prst="rect">
            <a:avLst/>
          </a:prstGeom>
          <a:noFill/>
        </p:spPr>
        <p:txBody>
          <a:bodyPr wrap="none" rtlCol="0">
            <a:spAutoFit/>
          </a:bodyPr>
          <a:lstStyle/>
          <a:p>
            <a:r>
              <a:rPr lang="en-US" sz="2000" b="1" u="none" dirty="0" smtClean="0"/>
              <a:t>Sexual Assault Occurs: </a:t>
            </a:r>
            <a:endParaRPr lang="en-US" sz="2000" u="none" dirty="0" smtClean="0"/>
          </a:p>
          <a:p>
            <a:endParaRPr lang="en-US" sz="2000" u="none" dirty="0"/>
          </a:p>
        </p:txBody>
      </p:sp>
      <p:sp>
        <p:nvSpPr>
          <p:cNvPr id="2" name="TextBox 1"/>
          <p:cNvSpPr txBox="1"/>
          <p:nvPr/>
        </p:nvSpPr>
        <p:spPr>
          <a:xfrm>
            <a:off x="262579" y="2062699"/>
            <a:ext cx="8750792" cy="3170099"/>
          </a:xfrm>
          <a:prstGeom prst="rect">
            <a:avLst/>
          </a:prstGeom>
          <a:noFill/>
        </p:spPr>
        <p:txBody>
          <a:bodyPr wrap="square" rtlCol="0">
            <a:spAutoFit/>
          </a:bodyPr>
          <a:lstStyle/>
          <a:p>
            <a:pPr marL="342900" indent="-342900">
              <a:buAutoNum type="arabicPeriod"/>
            </a:pPr>
            <a:r>
              <a:rPr lang="en-US" sz="2000" u="none" dirty="0" smtClean="0"/>
              <a:t>Offer University services to assist with counseling and safety.</a:t>
            </a:r>
          </a:p>
          <a:p>
            <a:pPr marL="342900" indent="-342900">
              <a:buAutoNum type="arabicPeriod"/>
            </a:pPr>
            <a:endParaRPr lang="en-US" sz="1000" u="none" dirty="0" smtClean="0"/>
          </a:p>
          <a:p>
            <a:pPr marL="342900" indent="-342900">
              <a:buAutoNum type="arabicPeriod"/>
            </a:pPr>
            <a:r>
              <a:rPr lang="en-US" sz="2000" u="none" dirty="0" smtClean="0"/>
              <a:t>Voice and Email report to ISIC.</a:t>
            </a:r>
          </a:p>
          <a:p>
            <a:pPr marL="342900" indent="-342900">
              <a:buAutoNum type="arabicPeriod"/>
            </a:pPr>
            <a:endParaRPr lang="en-US" sz="1000" u="none" dirty="0" smtClean="0"/>
          </a:p>
          <a:p>
            <a:pPr marL="342900" indent="-342900">
              <a:buAutoNum type="arabicPeriod"/>
            </a:pPr>
            <a:r>
              <a:rPr lang="en-US" sz="2000" u="none" dirty="0" smtClean="0"/>
              <a:t>Schedule phonecon debrief with Flag Officer.</a:t>
            </a:r>
          </a:p>
          <a:p>
            <a:pPr marL="342900" indent="-342900">
              <a:buAutoNum type="arabicPeriod"/>
            </a:pPr>
            <a:endParaRPr lang="en-US" sz="1000" u="none" dirty="0" smtClean="0"/>
          </a:p>
          <a:p>
            <a:pPr marL="342900" indent="-342900">
              <a:buAutoNum type="arabicPeriod"/>
            </a:pPr>
            <a:r>
              <a:rPr lang="en-US" sz="2000" u="none" dirty="0"/>
              <a:t>Conduct debrief with Flag Officer within </a:t>
            </a:r>
            <a:r>
              <a:rPr lang="en-US" sz="2000" b="1" u="none" dirty="0"/>
              <a:t>30 days </a:t>
            </a:r>
            <a:r>
              <a:rPr lang="en-US" sz="2000" u="none" dirty="0"/>
              <a:t>of voice report	</a:t>
            </a:r>
            <a:endParaRPr lang="en-US" sz="2000" u="none" dirty="0" smtClean="0"/>
          </a:p>
          <a:p>
            <a:pPr marL="800100" lvl="1" indent="-342900">
              <a:buFont typeface="Arial" panose="020B0604020202020204" pitchFamily="34" charset="0"/>
              <a:buChar char="•"/>
            </a:pPr>
            <a:r>
              <a:rPr lang="en-US" sz="2000" u="none" dirty="0" smtClean="0"/>
              <a:t>Write/send </a:t>
            </a:r>
            <a:r>
              <a:rPr lang="en-US" sz="2000" u="none" dirty="0"/>
              <a:t>letter to Flag Officer summarizing incident </a:t>
            </a:r>
            <a:r>
              <a:rPr lang="en-US" sz="2000" b="1" u="none" dirty="0"/>
              <a:t>2-3 days </a:t>
            </a:r>
            <a:r>
              <a:rPr lang="en-US" sz="2000" u="none" dirty="0" smtClean="0"/>
              <a:t>prior </a:t>
            </a:r>
            <a:r>
              <a:rPr lang="en-US" sz="2000" u="none" dirty="0"/>
              <a:t>to </a:t>
            </a:r>
            <a:r>
              <a:rPr lang="en-US" sz="2000" u="none" dirty="0" err="1"/>
              <a:t>phonecon</a:t>
            </a:r>
            <a:r>
              <a:rPr lang="en-US" sz="2000" u="none" dirty="0"/>
              <a:t>.</a:t>
            </a:r>
          </a:p>
          <a:p>
            <a:pPr marL="342900" indent="-342900">
              <a:buFont typeface="+mj-lt"/>
              <a:buAutoNum type="arabicPeriod" startAt="5"/>
            </a:pPr>
            <a:endParaRPr lang="en-US" sz="1000" u="none" dirty="0" smtClean="0"/>
          </a:p>
          <a:p>
            <a:pPr marL="342900" indent="-342900">
              <a:buFont typeface="+mj-lt"/>
              <a:buAutoNum type="arabicPeriod" startAt="5"/>
            </a:pPr>
            <a:r>
              <a:rPr lang="en-US" sz="2000" u="none" dirty="0" smtClean="0"/>
              <a:t>No future updates needed unless case escalates</a:t>
            </a:r>
            <a:r>
              <a:rPr lang="en-US" sz="2000" u="none" dirty="0"/>
              <a:t> </a:t>
            </a:r>
            <a:r>
              <a:rPr lang="en-US" sz="2000" u="none" dirty="0" smtClean="0"/>
              <a:t>(continue to follow up with victim/alleged offender’s needs A/R)</a:t>
            </a:r>
            <a:endParaRPr lang="en-US" sz="2000" u="none" dirty="0"/>
          </a:p>
        </p:txBody>
      </p:sp>
      <p:sp>
        <p:nvSpPr>
          <p:cNvPr id="3" name="TextBox 2"/>
          <p:cNvSpPr txBox="1"/>
          <p:nvPr/>
        </p:nvSpPr>
        <p:spPr>
          <a:xfrm>
            <a:off x="1914590" y="5935775"/>
            <a:ext cx="5156220" cy="584775"/>
          </a:xfrm>
          <a:prstGeom prst="rect">
            <a:avLst/>
          </a:prstGeom>
          <a:noFill/>
        </p:spPr>
        <p:txBody>
          <a:bodyPr wrap="none" rtlCol="0">
            <a:spAutoFit/>
          </a:bodyPr>
          <a:lstStyle/>
          <a:p>
            <a:r>
              <a:rPr lang="en-US" dirty="0" smtClean="0"/>
              <a:t>Sample letters are located on the SAPR Website</a:t>
            </a:r>
          </a:p>
          <a:p>
            <a:pPr algn="ctr"/>
            <a:r>
              <a:rPr lang="en-US" sz="1400" dirty="0">
                <a:hlinkClick r:id="rId3"/>
              </a:rPr>
              <a:t>http://</a:t>
            </a:r>
            <a:r>
              <a:rPr lang="en-US" sz="1400" dirty="0" smtClean="0">
                <a:hlinkClick r:id="rId3"/>
              </a:rPr>
              <a:t>www.netc.navy.mil/nstc/SAPR2/index.html</a:t>
            </a:r>
            <a:endParaRPr lang="en-US" sz="1400" dirty="0"/>
          </a:p>
        </p:txBody>
      </p:sp>
    </p:spTree>
    <p:extLst>
      <p:ext uri="{BB962C8B-B14F-4D97-AF65-F5344CB8AC3E}">
        <p14:creationId xmlns:p14="http://schemas.microsoft.com/office/powerpoint/2010/main" val="3488152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WikiEditForm</Display>
  <Edit>WikiEditForm</Edit>
  <New>WikiEditForm</New>
</FormTemplates>
</file>

<file path=customXml/item2.xml><?xml version="1.0" encoding="utf-8"?>
<ct:contentTypeSchema xmlns:ct="http://schemas.microsoft.com/office/2006/metadata/contentType" xmlns:ma="http://schemas.microsoft.com/office/2006/metadata/properties/metaAttributes" ct:_="" ma:_="" ma:contentTypeName="Wiki Page" ma:contentTypeID="0x01010800A9FF67C35F3A7746936B8D67D667C7C7" ma:contentTypeVersion="0" ma:contentTypeDescription="Create a new wiki page." ma:contentTypeScope="" ma:versionID="2ee449b0989fe6b1555db399cefb718f">
  <xsd:schema xmlns:xsd="http://www.w3.org/2001/XMLSchema" xmlns:xs="http://www.w3.org/2001/XMLSchema" xmlns:p="http://schemas.microsoft.com/office/2006/metadata/properties" xmlns:ns1="http://schemas.microsoft.com/sharepoint/v3" targetNamespace="http://schemas.microsoft.com/office/2006/metadata/properties" ma:root="true" ma:fieldsID="18fd38997bbdab7b950c0d84aebc49ef" ns1:_="">
    <xsd:import namespace="http://schemas.microsoft.com/sharepoint/v3"/>
    <xsd:element name="properties">
      <xsd:complexType>
        <xsd:sequence>
          <xsd:element name="documentManagement">
            <xsd:complexType>
              <xsd:all>
                <xsd:element ref="ns1:Wiki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WikiField" ma:index="7" nillable="true" ma:displayName="Wiki Content" ma:internalName="WikiField">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WikiField xmlns="http://schemas.microsoft.com/sharepoint/v3" xsi:nil="true"/>
  </documentManagement>
</p:properties>
</file>

<file path=customXml/itemProps1.xml><?xml version="1.0" encoding="utf-8"?>
<ds:datastoreItem xmlns:ds="http://schemas.openxmlformats.org/officeDocument/2006/customXml" ds:itemID="{AFCE5A70-9156-4016-B94E-BB9208293592}"/>
</file>

<file path=customXml/itemProps2.xml><?xml version="1.0" encoding="utf-8"?>
<ds:datastoreItem xmlns:ds="http://schemas.openxmlformats.org/officeDocument/2006/customXml" ds:itemID="{5C2AD395-A0A4-4891-8B83-A355C5AFE7CC}"/>
</file>

<file path=customXml/itemProps3.xml><?xml version="1.0" encoding="utf-8"?>
<ds:datastoreItem xmlns:ds="http://schemas.openxmlformats.org/officeDocument/2006/customXml" ds:itemID="{7DF07437-6D87-4E77-8DBE-67ED63360579}"/>
</file>

<file path=docProps/app.xml><?xml version="1.0" encoding="utf-8"?>
<Properties xmlns="http://schemas.openxmlformats.org/officeDocument/2006/extended-properties" xmlns:vt="http://schemas.openxmlformats.org/officeDocument/2006/docPropsVTypes">
  <Template/>
  <TotalTime>33864</TotalTime>
  <Words>1858</Words>
  <Application>Microsoft Office PowerPoint</Application>
  <PresentationFormat>On-screen Show (4:3)</PresentationFormat>
  <Paragraphs>290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2_Default Design</vt:lpstr>
      <vt:lpstr>PowerPoint Presentation</vt:lpstr>
      <vt:lpstr>Objective</vt:lpstr>
      <vt:lpstr>SAPR NROTC Titles</vt:lpstr>
      <vt:lpstr>Sexual Assault Prevention and Response Policy</vt:lpstr>
      <vt:lpstr>Flow Chart of Sexual Assault Reporting  Process for MIDN On Active Duty “Unrestricted Report” (SAIRO &amp; SADR REQ’D) </vt:lpstr>
      <vt:lpstr>Sexual Assault Incident Response Oversight (SAIRO) </vt:lpstr>
      <vt:lpstr>First Flag Officer Report</vt:lpstr>
      <vt:lpstr>Sexual Assault Disposition Report (SADR)</vt:lpstr>
      <vt:lpstr>Sexual Assault Reporting Process for MIDN  Non- Active Duty (Non-SITREP)  (SAIRO &amp; SADR are NOT REQ’D)</vt:lpstr>
      <vt:lpstr>Sexual Assault Reporting Scenarios  </vt:lpstr>
      <vt:lpstr>Sexual Assault Reporting Scenarios</vt:lpstr>
      <vt:lpstr>NROTC SAPR Training Requirements</vt:lpstr>
      <vt:lpstr>NSTC SAPR Initiatives</vt:lpstr>
      <vt:lpstr>NSTC SAPR Initiatives</vt:lpstr>
      <vt:lpstr>Interactive Knowledge Center</vt:lpstr>
      <vt:lpstr>PowerPoint Presentation</vt:lpstr>
      <vt:lpstr>Resources</vt:lpstr>
    </vt:vector>
  </TitlesOfParts>
  <Company>N1-NT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N10C</dc:creator>
  <cp:lastModifiedBy>Moore, Patricia A CIV NSTC_GRLK, N5</cp:lastModifiedBy>
  <cp:revision>1535</cp:revision>
  <cp:lastPrinted>2015-12-10T20:12:12Z</cp:lastPrinted>
  <dcterms:created xsi:type="dcterms:W3CDTF">2005-06-10T16:24:55Z</dcterms:created>
  <dcterms:modified xsi:type="dcterms:W3CDTF">2018-02-26T17:57:17Z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0x01010800A9FF67C35F3A7746936B8D67D667C7C7</vt:lpwstr>
  </property>
</Properties>
</file>