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3"/>
  </p:notesMasterIdLst>
  <p:handoutMasterIdLst>
    <p:handoutMasterId r:id="rId24"/>
  </p:handoutMasterIdLst>
  <p:sldIdLst>
    <p:sldId id="385" r:id="rId6"/>
    <p:sldId id="451" r:id="rId7"/>
    <p:sldId id="276" r:id="rId8"/>
    <p:sldId id="432" r:id="rId9"/>
    <p:sldId id="383" r:id="rId10"/>
    <p:sldId id="461" r:id="rId11"/>
    <p:sldId id="445" r:id="rId12"/>
    <p:sldId id="449" r:id="rId13"/>
    <p:sldId id="450" r:id="rId14"/>
    <p:sldId id="459" r:id="rId15"/>
    <p:sldId id="446" r:id="rId16"/>
    <p:sldId id="448" r:id="rId17"/>
    <p:sldId id="455" r:id="rId18"/>
    <p:sldId id="454" r:id="rId19"/>
    <p:sldId id="458" r:id="rId20"/>
    <p:sldId id="428" r:id="rId21"/>
    <p:sldId id="390"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oms, Nathan LT RTC" initials="GNLR" lastIdx="1" clrIdx="0">
    <p:extLst>
      <p:ext uri="{19B8F6BF-5375-455C-9EA6-DF929625EA0E}">
        <p15:presenceInfo xmlns:p15="http://schemas.microsoft.com/office/powerpoint/2012/main" userId="S-1-5-21-1801674531-2146617017-725345543-52175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A3A"/>
    <a:srgbClr val="CC9900"/>
    <a:srgbClr val="0076A9"/>
    <a:srgbClr val="FDB913"/>
    <a:srgbClr val="000000"/>
    <a:srgbClr val="CC0000"/>
    <a:srgbClr val="E8B00F"/>
    <a:srgbClr val="C6CCD0"/>
    <a:srgbClr val="000066"/>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969" autoAdjust="0"/>
  </p:normalViewPr>
  <p:slideViewPr>
    <p:cSldViewPr snapToGrid="0" snapToObjects="1">
      <p:cViewPr varScale="1">
        <p:scale>
          <a:sx n="98" d="100"/>
          <a:sy n="98" d="100"/>
        </p:scale>
        <p:origin x="1146" y="78"/>
      </p:cViewPr>
      <p:guideLst>
        <p:guide orient="horz" pos="2160"/>
        <p:guide pos="2880"/>
      </p:guideLst>
    </p:cSldViewPr>
  </p:slideViewPr>
  <p:outlineViewPr>
    <p:cViewPr>
      <p:scale>
        <a:sx n="33" d="100"/>
        <a:sy n="33" d="100"/>
      </p:scale>
      <p:origin x="0" y="14672"/>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276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CFCC6-7D91-4C2D-91F4-A0E8A9AF3C47}" type="doc">
      <dgm:prSet loTypeId="urn:microsoft.com/office/officeart/2009/3/layout/IncreasingArrowsProcess" loCatId="process" qsTypeId="urn:microsoft.com/office/officeart/2005/8/quickstyle/simple4" qsCatId="simple" csTypeId="urn:microsoft.com/office/officeart/2005/8/colors/colorful2" csCatId="colorful" phldr="1"/>
      <dgm:spPr/>
      <dgm:t>
        <a:bodyPr/>
        <a:lstStyle/>
        <a:p>
          <a:endParaRPr lang="en-US"/>
        </a:p>
      </dgm:t>
    </dgm:pt>
    <dgm:pt modelId="{05AA3CD5-C5D3-478F-B4AA-156907DAAC05}">
      <dgm:prSet phldrT="[Text]"/>
      <dgm:spPr/>
      <dgm:t>
        <a:bodyPr/>
        <a:lstStyle/>
        <a:p>
          <a:r>
            <a:rPr lang="en-US" dirty="0" smtClean="0"/>
            <a:t>Advanced Toughness Training Facilitator</a:t>
          </a:r>
          <a:endParaRPr lang="en-US" dirty="0"/>
        </a:p>
      </dgm:t>
    </dgm:pt>
    <dgm:pt modelId="{51D4D708-9E66-464F-B688-A08571F39284}" type="parTrans" cxnId="{1B879825-C7F9-4AE9-B9A7-98B2458E450D}">
      <dgm:prSet/>
      <dgm:spPr/>
      <dgm:t>
        <a:bodyPr/>
        <a:lstStyle/>
        <a:p>
          <a:endParaRPr lang="en-US"/>
        </a:p>
      </dgm:t>
    </dgm:pt>
    <dgm:pt modelId="{2D1A1108-FE79-4B04-AF97-31B2C0BA171F}" type="sibTrans" cxnId="{1B879825-C7F9-4AE9-B9A7-98B2458E450D}">
      <dgm:prSet/>
      <dgm:spPr/>
      <dgm:t>
        <a:bodyPr/>
        <a:lstStyle/>
        <a:p>
          <a:endParaRPr lang="en-US"/>
        </a:p>
      </dgm:t>
    </dgm:pt>
    <dgm:pt modelId="{4CEC08E3-15F6-42F9-A4D0-6B5C8B5CC80E}">
      <dgm:prSet phldrT="[Text]" custT="1"/>
      <dgm:spPr>
        <a:ln w="28575">
          <a:solidFill>
            <a:srgbClr val="C43B38"/>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smtClean="0"/>
            <a:t>Advanced Toughness Training curriculum designed to support: </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smtClean="0"/>
            <a:t>1. Development of WT Instructor curriculums</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smtClean="0"/>
            <a:t>2. Development of WT Student curriculums</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smtClean="0"/>
            <a:t>3. Provide quality control</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smtClean="0"/>
            <a:t>4. Provide formal training to WT Instructors</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1200" dirty="0" smtClean="0"/>
            <a:t>Course(s) received: NETC Instructor Rollout Training and Advanced Training Facilitator Course </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smtClean="0"/>
        </a:p>
      </dgm:t>
    </dgm:pt>
    <dgm:pt modelId="{1F1739AA-4A58-49EA-8156-84C441C6DB04}" type="parTrans" cxnId="{8F59BDAB-0108-45CC-8F30-3469861EBE44}">
      <dgm:prSet/>
      <dgm:spPr/>
      <dgm:t>
        <a:bodyPr/>
        <a:lstStyle/>
        <a:p>
          <a:endParaRPr lang="en-US"/>
        </a:p>
      </dgm:t>
    </dgm:pt>
    <dgm:pt modelId="{29BC40FC-CFD5-41F7-ADB8-48B66AB10500}" type="sibTrans" cxnId="{8F59BDAB-0108-45CC-8F30-3469861EBE44}">
      <dgm:prSet/>
      <dgm:spPr/>
      <dgm:t>
        <a:bodyPr/>
        <a:lstStyle/>
        <a:p>
          <a:endParaRPr lang="en-US"/>
        </a:p>
      </dgm:t>
    </dgm:pt>
    <dgm:pt modelId="{1CFEA9A4-62B3-4448-ACE0-7CF614BA3838}">
      <dgm:prSet phldrT="[Text]"/>
      <dgm:spPr/>
      <dgm:t>
        <a:bodyPr/>
        <a:lstStyle/>
        <a:p>
          <a:r>
            <a:rPr lang="en-US" dirty="0" smtClean="0"/>
            <a:t>WT Instructor</a:t>
          </a:r>
          <a:endParaRPr lang="en-US" dirty="0"/>
        </a:p>
      </dgm:t>
    </dgm:pt>
    <dgm:pt modelId="{0B9FD8FA-A034-4FAE-96E3-3C2576F79C45}" type="parTrans" cxnId="{97345671-BC9C-404F-B504-F7DF02CA11B8}">
      <dgm:prSet/>
      <dgm:spPr/>
      <dgm:t>
        <a:bodyPr/>
        <a:lstStyle/>
        <a:p>
          <a:endParaRPr lang="en-US"/>
        </a:p>
      </dgm:t>
    </dgm:pt>
    <dgm:pt modelId="{C0946401-1F0B-4C8F-B752-F10103385134}" type="sibTrans" cxnId="{97345671-BC9C-404F-B504-F7DF02CA11B8}">
      <dgm:prSet/>
      <dgm:spPr/>
      <dgm:t>
        <a:bodyPr/>
        <a:lstStyle/>
        <a:p>
          <a:endParaRPr lang="en-US"/>
        </a:p>
      </dgm:t>
    </dgm:pt>
    <dgm:pt modelId="{20ACA569-A8E6-4DAB-BBFE-3A461CFE30C4}">
      <dgm:prSet phldrT="[Text]" custT="1"/>
      <dgm:spPr>
        <a:ln w="28575">
          <a:solidFill>
            <a:srgbClr val="C1963F"/>
          </a:solidFill>
        </a:ln>
      </dgm:spPr>
      <dgm:t>
        <a:bodyPr/>
        <a:lstStyle/>
        <a:p>
          <a:r>
            <a:rPr lang="en-US" sz="1200" dirty="0" smtClean="0"/>
            <a:t>Warrior Toughness Instructor curriculum that provides a basic level of knowledge and experience in providing instruction on the skills and topics.</a:t>
          </a:r>
        </a:p>
        <a:p>
          <a:r>
            <a:rPr lang="en-US" sz="1200" dirty="0" smtClean="0"/>
            <a:t>Course(s) received: NETC Instructor Sustainment Training (taught as part of the NITC course)</a:t>
          </a:r>
          <a:endParaRPr lang="en-US" sz="1200" dirty="0"/>
        </a:p>
      </dgm:t>
    </dgm:pt>
    <dgm:pt modelId="{A579996C-C907-4EB5-8F92-423BBE1C114A}" type="parTrans" cxnId="{C21C36BC-6ABD-41F2-BC8C-1BD7B1B1F6CA}">
      <dgm:prSet/>
      <dgm:spPr/>
      <dgm:t>
        <a:bodyPr/>
        <a:lstStyle/>
        <a:p>
          <a:endParaRPr lang="en-US"/>
        </a:p>
      </dgm:t>
    </dgm:pt>
    <dgm:pt modelId="{F1E90880-9B80-43AB-8B9D-FE29D53EABD0}" type="sibTrans" cxnId="{C21C36BC-6ABD-41F2-BC8C-1BD7B1B1F6CA}">
      <dgm:prSet/>
      <dgm:spPr/>
      <dgm:t>
        <a:bodyPr/>
        <a:lstStyle/>
        <a:p>
          <a:endParaRPr lang="en-US"/>
        </a:p>
      </dgm:t>
    </dgm:pt>
    <dgm:pt modelId="{CEB4C482-37A8-42CF-9F98-BA97B34E1460}">
      <dgm:prSet phldrT="[Text]"/>
      <dgm:spPr>
        <a:solidFill>
          <a:schemeClr val="accent1">
            <a:lumMod val="75000"/>
          </a:schemeClr>
        </a:solidFill>
      </dgm:spPr>
      <dgm:t>
        <a:bodyPr/>
        <a:lstStyle/>
        <a:p>
          <a:r>
            <a:rPr lang="en-US" dirty="0" smtClean="0"/>
            <a:t>WT Student</a:t>
          </a:r>
          <a:endParaRPr lang="en-US" dirty="0"/>
        </a:p>
      </dgm:t>
    </dgm:pt>
    <dgm:pt modelId="{453AB566-DB1A-4430-866B-7721CD38A35C}" type="parTrans" cxnId="{1C6493F5-51BB-4EB6-B1A1-0D7BDA9E6F71}">
      <dgm:prSet/>
      <dgm:spPr/>
      <dgm:t>
        <a:bodyPr/>
        <a:lstStyle/>
        <a:p>
          <a:endParaRPr lang="en-US"/>
        </a:p>
      </dgm:t>
    </dgm:pt>
    <dgm:pt modelId="{A68DD22C-C4DC-4C9F-A551-45818A37E6DD}" type="sibTrans" cxnId="{1C6493F5-51BB-4EB6-B1A1-0D7BDA9E6F71}">
      <dgm:prSet/>
      <dgm:spPr/>
      <dgm:t>
        <a:bodyPr/>
        <a:lstStyle/>
        <a:p>
          <a:endParaRPr lang="en-US"/>
        </a:p>
      </dgm:t>
    </dgm:pt>
    <dgm:pt modelId="{317158DF-F05A-47A9-8666-7B14A022A4DE}">
      <dgm:prSet phldrT="[Text]" custT="1"/>
      <dgm:spPr>
        <a:ln w="28575">
          <a:solidFill>
            <a:schemeClr val="accent1">
              <a:lumMod val="75000"/>
            </a:schemeClr>
          </a:solidFill>
        </a:ln>
      </dgm:spPr>
      <dgm:t>
        <a:bodyPr/>
        <a:lstStyle/>
        <a:p>
          <a:r>
            <a:rPr lang="en-US" sz="1200" dirty="0" smtClean="0"/>
            <a:t>Warrior Toughness Foundations curriculum given throughout accession training programs:</a:t>
          </a:r>
          <a:endParaRPr lang="en-US" sz="1200" dirty="0"/>
        </a:p>
      </dgm:t>
    </dgm:pt>
    <dgm:pt modelId="{E17945C7-9A4D-492E-BCE0-D2E29D44D9C2}" type="parTrans" cxnId="{1F5C6986-3B3A-48D7-9987-8FCBB2C854B3}">
      <dgm:prSet/>
      <dgm:spPr/>
      <dgm:t>
        <a:bodyPr/>
        <a:lstStyle/>
        <a:p>
          <a:endParaRPr lang="en-US"/>
        </a:p>
      </dgm:t>
    </dgm:pt>
    <dgm:pt modelId="{F0F8AA64-4B7C-45EF-9566-40AFBA1EFA2A}" type="sibTrans" cxnId="{1F5C6986-3B3A-48D7-9987-8FCBB2C854B3}">
      <dgm:prSet/>
      <dgm:spPr/>
      <dgm:t>
        <a:bodyPr/>
        <a:lstStyle/>
        <a:p>
          <a:endParaRPr lang="en-US"/>
        </a:p>
      </dgm:t>
    </dgm:pt>
    <dgm:pt modelId="{32430AEB-E236-4C2D-8155-A0C0CA98CE12}">
      <dgm:prSet custT="1"/>
      <dgm:spPr>
        <a:ln w="28575">
          <a:solidFill>
            <a:srgbClr val="C43B38"/>
          </a:solidFill>
        </a:ln>
      </dgm:spPr>
      <dgm:t>
        <a:bodyPr/>
        <a:lstStyle/>
        <a:p>
          <a:pPr lvl="0" defTabSz="533400">
            <a:lnSpc>
              <a:spcPct val="90000"/>
            </a:lnSpc>
            <a:spcBef>
              <a:spcPts val="0"/>
            </a:spcBef>
            <a:spcAft>
              <a:spcPts val="0"/>
            </a:spcAft>
          </a:pPr>
          <a:r>
            <a:rPr lang="en-US" sz="1200" dirty="0" smtClean="0"/>
            <a:t>Requirement(s): 1 WT team (Clinical Psychologist (03/04), Chaplain (03/04), Warrior)</a:t>
          </a:r>
        </a:p>
        <a:p>
          <a:pPr lvl="0" defTabSz="533400">
            <a:lnSpc>
              <a:spcPct val="90000"/>
            </a:lnSpc>
            <a:spcBef>
              <a:spcPts val="0"/>
            </a:spcBef>
            <a:spcAft>
              <a:spcPts val="0"/>
            </a:spcAft>
          </a:pPr>
          <a:endParaRPr lang="en-US" sz="1200" dirty="0" smtClean="0"/>
        </a:p>
      </dgm:t>
    </dgm:pt>
    <dgm:pt modelId="{1E9E6847-E0A7-42DB-B574-1F5FDF482C2B}" type="parTrans" cxnId="{4EC945A7-F042-448A-9802-6EDE92EA7C98}">
      <dgm:prSet/>
      <dgm:spPr/>
      <dgm:t>
        <a:bodyPr/>
        <a:lstStyle/>
        <a:p>
          <a:endParaRPr lang="en-US"/>
        </a:p>
      </dgm:t>
    </dgm:pt>
    <dgm:pt modelId="{9D7FA5EE-59F0-4F39-986B-8DA273E23FC4}" type="sibTrans" cxnId="{4EC945A7-F042-448A-9802-6EDE92EA7C98}">
      <dgm:prSet/>
      <dgm:spPr/>
      <dgm:t>
        <a:bodyPr/>
        <a:lstStyle/>
        <a:p>
          <a:endParaRPr lang="en-US"/>
        </a:p>
      </dgm:t>
    </dgm:pt>
    <dgm:pt modelId="{FFCCB3E3-DC18-41DE-B631-4E61BA515C86}">
      <dgm:prSet custT="1"/>
      <dgm:spPr>
        <a:ln w="28575">
          <a:solidFill>
            <a:srgbClr val="C1963F"/>
          </a:solidFill>
        </a:ln>
      </dgm:spPr>
      <dgm:t>
        <a:bodyPr/>
        <a:lstStyle/>
        <a:p>
          <a:r>
            <a:rPr lang="en-US" sz="1200" dirty="0" smtClean="0"/>
            <a:t>Requirement(s):Course taught by Advanced Toughness Training Facilitator</a:t>
          </a:r>
          <a:endParaRPr lang="en-US" sz="1200" dirty="0"/>
        </a:p>
      </dgm:t>
    </dgm:pt>
    <dgm:pt modelId="{0EB8CF32-199D-47E2-BA3F-BF5EC31873E6}" type="parTrans" cxnId="{BC730711-74D7-4CAC-A59B-47CEE5DA4FA3}">
      <dgm:prSet/>
      <dgm:spPr/>
      <dgm:t>
        <a:bodyPr/>
        <a:lstStyle/>
        <a:p>
          <a:endParaRPr lang="en-US"/>
        </a:p>
      </dgm:t>
    </dgm:pt>
    <dgm:pt modelId="{64A3FE74-6FCC-42B4-BEAA-96B28BD505D1}" type="sibTrans" cxnId="{BC730711-74D7-4CAC-A59B-47CEE5DA4FA3}">
      <dgm:prSet/>
      <dgm:spPr/>
      <dgm:t>
        <a:bodyPr/>
        <a:lstStyle/>
        <a:p>
          <a:endParaRPr lang="en-US"/>
        </a:p>
      </dgm:t>
    </dgm:pt>
    <dgm:pt modelId="{57F35C0D-B130-4C41-B8D0-7927290E4147}">
      <dgm:prSet custT="1"/>
      <dgm:spPr>
        <a:ln w="28575">
          <a:solidFill>
            <a:schemeClr val="accent1">
              <a:lumMod val="75000"/>
            </a:schemeClr>
          </a:solidFill>
        </a:ln>
      </dgm:spPr>
      <dgm:t>
        <a:bodyPr/>
        <a:lstStyle/>
        <a:p>
          <a:r>
            <a:rPr lang="en-US" sz="1200" dirty="0" smtClean="0"/>
            <a:t>1. USNA:  Basic course taught in Plebe summer, reinforced over 4 years</a:t>
          </a:r>
          <a:endParaRPr lang="en-US" sz="1200" dirty="0"/>
        </a:p>
      </dgm:t>
    </dgm:pt>
    <dgm:pt modelId="{3FEEF398-372B-440F-86F3-EAC949C5319B}" type="parTrans" cxnId="{B6848BD7-143E-4A17-8B82-EA14E80093AD}">
      <dgm:prSet/>
      <dgm:spPr/>
      <dgm:t>
        <a:bodyPr/>
        <a:lstStyle/>
        <a:p>
          <a:endParaRPr lang="en-US"/>
        </a:p>
      </dgm:t>
    </dgm:pt>
    <dgm:pt modelId="{85A53031-3F09-4D47-9EF1-3A252E29E71E}" type="sibTrans" cxnId="{B6848BD7-143E-4A17-8B82-EA14E80093AD}">
      <dgm:prSet/>
      <dgm:spPr/>
      <dgm:t>
        <a:bodyPr/>
        <a:lstStyle/>
        <a:p>
          <a:endParaRPr lang="en-US"/>
        </a:p>
      </dgm:t>
    </dgm:pt>
    <dgm:pt modelId="{B33F98F1-55E0-4F9B-BE0B-04240823E42E}">
      <dgm:prSet custT="1"/>
      <dgm:spPr>
        <a:ln w="28575">
          <a:solidFill>
            <a:schemeClr val="accent1">
              <a:lumMod val="75000"/>
            </a:schemeClr>
          </a:solidFill>
        </a:ln>
      </dgm:spPr>
      <dgm:t>
        <a:bodyPr/>
        <a:lstStyle/>
        <a:p>
          <a:r>
            <a:rPr lang="en-US" sz="1200" dirty="0" smtClean="0"/>
            <a:t>2. ROTC:  Basic course taught in NSI, reinforced over 4 years</a:t>
          </a:r>
          <a:endParaRPr lang="en-US" sz="1200" dirty="0"/>
        </a:p>
      </dgm:t>
    </dgm:pt>
    <dgm:pt modelId="{3994246A-E6B4-4F27-9DAD-37112F751A4C}" type="parTrans" cxnId="{61FC177C-F4AC-4092-A639-061D3613840C}">
      <dgm:prSet/>
      <dgm:spPr/>
      <dgm:t>
        <a:bodyPr/>
        <a:lstStyle/>
        <a:p>
          <a:endParaRPr lang="en-US"/>
        </a:p>
      </dgm:t>
    </dgm:pt>
    <dgm:pt modelId="{08DE0427-3159-435F-B0B4-E6D3DFB8E684}" type="sibTrans" cxnId="{61FC177C-F4AC-4092-A639-061D3613840C}">
      <dgm:prSet/>
      <dgm:spPr/>
      <dgm:t>
        <a:bodyPr/>
        <a:lstStyle/>
        <a:p>
          <a:endParaRPr lang="en-US"/>
        </a:p>
      </dgm:t>
    </dgm:pt>
    <dgm:pt modelId="{3E2E7455-520E-4DB2-9457-A82479E51184}">
      <dgm:prSet custT="1"/>
      <dgm:spPr>
        <a:ln w="28575">
          <a:solidFill>
            <a:schemeClr val="accent1">
              <a:lumMod val="75000"/>
            </a:schemeClr>
          </a:solidFill>
        </a:ln>
      </dgm:spPr>
      <dgm:t>
        <a:bodyPr/>
        <a:lstStyle/>
        <a:p>
          <a:r>
            <a:rPr lang="en-US" sz="1200" dirty="0" smtClean="0"/>
            <a:t>3. RTC/OTC:  Basic course taught over accession program</a:t>
          </a:r>
        </a:p>
        <a:p>
          <a:r>
            <a:rPr lang="en-US" sz="1200" dirty="0" smtClean="0"/>
            <a:t>4. Follow on A and C schools: Reinforcement of WT skills and concepts within current curriculum.</a:t>
          </a:r>
          <a:endParaRPr lang="en-US" sz="1200" dirty="0"/>
        </a:p>
      </dgm:t>
    </dgm:pt>
    <dgm:pt modelId="{7F842CF7-ADDE-4219-A6C4-29A370A94753}" type="parTrans" cxnId="{27930CBC-F776-44B4-9C05-E63AF3EDE3E6}">
      <dgm:prSet/>
      <dgm:spPr/>
      <dgm:t>
        <a:bodyPr/>
        <a:lstStyle/>
        <a:p>
          <a:endParaRPr lang="en-US"/>
        </a:p>
      </dgm:t>
    </dgm:pt>
    <dgm:pt modelId="{532E2D17-3D9D-44E2-907D-031E09E49E55}" type="sibTrans" cxnId="{27930CBC-F776-44B4-9C05-E63AF3EDE3E6}">
      <dgm:prSet/>
      <dgm:spPr/>
      <dgm:t>
        <a:bodyPr/>
        <a:lstStyle/>
        <a:p>
          <a:endParaRPr lang="en-US"/>
        </a:p>
      </dgm:t>
    </dgm:pt>
    <dgm:pt modelId="{5F419286-1146-4985-9EAC-46BD3A4BD6F4}">
      <dgm:prSet custT="1"/>
      <dgm:spPr>
        <a:ln w="28575">
          <a:solidFill>
            <a:schemeClr val="accent1">
              <a:lumMod val="75000"/>
            </a:schemeClr>
          </a:solidFill>
        </a:ln>
      </dgm:spPr>
      <dgm:t>
        <a:bodyPr/>
        <a:lstStyle/>
        <a:p>
          <a:r>
            <a:rPr lang="en-US" sz="1200" dirty="0" smtClean="0"/>
            <a:t>Requirement(s): Course taught by general WT Instructor</a:t>
          </a:r>
          <a:endParaRPr lang="en-US" sz="1200" dirty="0"/>
        </a:p>
      </dgm:t>
    </dgm:pt>
    <dgm:pt modelId="{E15D9BF7-D441-4D30-A9EA-99C40B977D05}" type="parTrans" cxnId="{E22A1930-3302-48CE-8EF4-E97C1242BC2B}">
      <dgm:prSet/>
      <dgm:spPr/>
      <dgm:t>
        <a:bodyPr/>
        <a:lstStyle/>
        <a:p>
          <a:endParaRPr lang="en-US"/>
        </a:p>
      </dgm:t>
    </dgm:pt>
    <dgm:pt modelId="{CB7F5583-5BBF-4A95-B308-5DABF32B97A6}" type="sibTrans" cxnId="{E22A1930-3302-48CE-8EF4-E97C1242BC2B}">
      <dgm:prSet/>
      <dgm:spPr/>
      <dgm:t>
        <a:bodyPr/>
        <a:lstStyle/>
        <a:p>
          <a:endParaRPr lang="en-US"/>
        </a:p>
      </dgm:t>
    </dgm:pt>
    <dgm:pt modelId="{C0A20A33-FE93-4867-8259-57D7E5545849}">
      <dgm:prSet/>
      <dgm:spPr>
        <a:ln w="28575">
          <a:solidFill>
            <a:schemeClr val="accent1">
              <a:lumMod val="75000"/>
            </a:schemeClr>
          </a:solidFill>
        </a:ln>
      </dgm:spPr>
      <dgm:t>
        <a:bodyPr/>
        <a:lstStyle/>
        <a:p>
          <a:endParaRPr lang="en-US" sz="1100" dirty="0"/>
        </a:p>
      </dgm:t>
    </dgm:pt>
    <dgm:pt modelId="{2C06BEAD-F4FE-48D5-96D5-DF7F87734D57}" type="parTrans" cxnId="{18A2B840-0E3D-4229-A560-2CFD4031A91B}">
      <dgm:prSet/>
      <dgm:spPr/>
      <dgm:t>
        <a:bodyPr/>
        <a:lstStyle/>
        <a:p>
          <a:endParaRPr lang="en-US"/>
        </a:p>
      </dgm:t>
    </dgm:pt>
    <dgm:pt modelId="{A6D44CAE-963C-4CD3-8C20-527316AFD154}" type="sibTrans" cxnId="{18A2B840-0E3D-4229-A560-2CFD4031A91B}">
      <dgm:prSet/>
      <dgm:spPr/>
      <dgm:t>
        <a:bodyPr/>
        <a:lstStyle/>
        <a:p>
          <a:endParaRPr lang="en-US"/>
        </a:p>
      </dgm:t>
    </dgm:pt>
    <dgm:pt modelId="{409BAB5F-7363-45B8-8DBC-CB2469DA9E34}" type="pres">
      <dgm:prSet presAssocID="{677CFCC6-7D91-4C2D-91F4-A0E8A9AF3C47}" presName="Name0" presStyleCnt="0">
        <dgm:presLayoutVars>
          <dgm:chMax val="5"/>
          <dgm:chPref val="5"/>
          <dgm:dir/>
          <dgm:animLvl val="lvl"/>
        </dgm:presLayoutVars>
      </dgm:prSet>
      <dgm:spPr/>
      <dgm:t>
        <a:bodyPr/>
        <a:lstStyle/>
        <a:p>
          <a:endParaRPr lang="en-US"/>
        </a:p>
      </dgm:t>
    </dgm:pt>
    <dgm:pt modelId="{EA3FB54D-CC8E-4B9B-9726-3339801AE724}" type="pres">
      <dgm:prSet presAssocID="{05AA3CD5-C5D3-478F-B4AA-156907DAAC05}" presName="parentText1" presStyleLbl="node1" presStyleIdx="0" presStyleCnt="3">
        <dgm:presLayoutVars>
          <dgm:chMax/>
          <dgm:chPref val="3"/>
          <dgm:bulletEnabled val="1"/>
        </dgm:presLayoutVars>
      </dgm:prSet>
      <dgm:spPr/>
      <dgm:t>
        <a:bodyPr/>
        <a:lstStyle/>
        <a:p>
          <a:endParaRPr lang="en-US"/>
        </a:p>
      </dgm:t>
    </dgm:pt>
    <dgm:pt modelId="{D4898EA4-651B-405C-BB4F-B5C5E46A93B3}" type="pres">
      <dgm:prSet presAssocID="{05AA3CD5-C5D3-478F-B4AA-156907DAAC05}" presName="childText1" presStyleLbl="solidAlignAcc1" presStyleIdx="0" presStyleCnt="3" custScaleY="175411" custLinFactNeighborX="344" custLinFactNeighborY="27365">
        <dgm:presLayoutVars>
          <dgm:chMax val="0"/>
          <dgm:chPref val="0"/>
          <dgm:bulletEnabled val="1"/>
        </dgm:presLayoutVars>
      </dgm:prSet>
      <dgm:spPr/>
      <dgm:t>
        <a:bodyPr/>
        <a:lstStyle/>
        <a:p>
          <a:endParaRPr lang="en-US"/>
        </a:p>
      </dgm:t>
    </dgm:pt>
    <dgm:pt modelId="{C8CB2F20-81CD-445C-9752-7D12F35802AE}" type="pres">
      <dgm:prSet presAssocID="{1CFEA9A4-62B3-4448-ACE0-7CF614BA3838}" presName="parentText2" presStyleLbl="node1" presStyleIdx="1" presStyleCnt="3">
        <dgm:presLayoutVars>
          <dgm:chMax/>
          <dgm:chPref val="3"/>
          <dgm:bulletEnabled val="1"/>
        </dgm:presLayoutVars>
      </dgm:prSet>
      <dgm:spPr/>
      <dgm:t>
        <a:bodyPr/>
        <a:lstStyle/>
        <a:p>
          <a:endParaRPr lang="en-US"/>
        </a:p>
      </dgm:t>
    </dgm:pt>
    <dgm:pt modelId="{47150F94-6E83-401E-AFCE-A1B2F49FA180}" type="pres">
      <dgm:prSet presAssocID="{1CFEA9A4-62B3-4448-ACE0-7CF614BA3838}" presName="childText2" presStyleLbl="solidAlignAcc1" presStyleIdx="1" presStyleCnt="3" custScaleY="175411" custLinFactNeighborX="344" custLinFactNeighborY="27905">
        <dgm:presLayoutVars>
          <dgm:chMax val="0"/>
          <dgm:chPref val="0"/>
          <dgm:bulletEnabled val="1"/>
        </dgm:presLayoutVars>
      </dgm:prSet>
      <dgm:spPr/>
      <dgm:t>
        <a:bodyPr/>
        <a:lstStyle/>
        <a:p>
          <a:endParaRPr lang="en-US"/>
        </a:p>
      </dgm:t>
    </dgm:pt>
    <dgm:pt modelId="{DB473FEE-1D35-449E-B75D-CADF78215E4D}" type="pres">
      <dgm:prSet presAssocID="{CEB4C482-37A8-42CF-9F98-BA97B34E1460}" presName="parentText3" presStyleLbl="node1" presStyleIdx="2" presStyleCnt="3">
        <dgm:presLayoutVars>
          <dgm:chMax/>
          <dgm:chPref val="3"/>
          <dgm:bulletEnabled val="1"/>
        </dgm:presLayoutVars>
      </dgm:prSet>
      <dgm:spPr/>
      <dgm:t>
        <a:bodyPr/>
        <a:lstStyle/>
        <a:p>
          <a:endParaRPr lang="en-US"/>
        </a:p>
      </dgm:t>
    </dgm:pt>
    <dgm:pt modelId="{517C4722-DC02-42CD-8595-CB87EA7F33B4}" type="pres">
      <dgm:prSet presAssocID="{CEB4C482-37A8-42CF-9F98-BA97B34E1460}" presName="childText3" presStyleLbl="solidAlignAcc1" presStyleIdx="2" presStyleCnt="3" custScaleX="102598" custScaleY="182873" custLinFactNeighborX="1384" custLinFactNeighborY="30616">
        <dgm:presLayoutVars>
          <dgm:chMax val="0"/>
          <dgm:chPref val="0"/>
          <dgm:bulletEnabled val="1"/>
        </dgm:presLayoutVars>
      </dgm:prSet>
      <dgm:spPr/>
      <dgm:t>
        <a:bodyPr/>
        <a:lstStyle/>
        <a:p>
          <a:endParaRPr lang="en-US"/>
        </a:p>
      </dgm:t>
    </dgm:pt>
  </dgm:ptLst>
  <dgm:cxnLst>
    <dgm:cxn modelId="{BC730711-74D7-4CAC-A59B-47CEE5DA4FA3}" srcId="{1CFEA9A4-62B3-4448-ACE0-7CF614BA3838}" destId="{FFCCB3E3-DC18-41DE-B631-4E61BA515C86}" srcOrd="1" destOrd="0" parTransId="{0EB8CF32-199D-47E2-BA3F-BF5EC31873E6}" sibTransId="{64A3FE74-6FCC-42B4-BEAA-96B28BD505D1}"/>
    <dgm:cxn modelId="{97345671-BC9C-404F-B504-F7DF02CA11B8}" srcId="{677CFCC6-7D91-4C2D-91F4-A0E8A9AF3C47}" destId="{1CFEA9A4-62B3-4448-ACE0-7CF614BA3838}" srcOrd="1" destOrd="0" parTransId="{0B9FD8FA-A034-4FAE-96E3-3C2576F79C45}" sibTransId="{C0946401-1F0B-4C8F-B752-F10103385134}"/>
    <dgm:cxn modelId="{4331E7D4-377C-4C1A-B2DD-0F0ED95334E0}" type="presOf" srcId="{C0A20A33-FE93-4867-8259-57D7E5545849}" destId="{517C4722-DC02-42CD-8595-CB87EA7F33B4}" srcOrd="0" destOrd="5" presId="urn:microsoft.com/office/officeart/2009/3/layout/IncreasingArrowsProcess"/>
    <dgm:cxn modelId="{52D5F360-E57D-40AF-9240-03BF9ED8351B}" type="presOf" srcId="{317158DF-F05A-47A9-8666-7B14A022A4DE}" destId="{517C4722-DC02-42CD-8595-CB87EA7F33B4}" srcOrd="0" destOrd="0" presId="urn:microsoft.com/office/officeart/2009/3/layout/IncreasingArrowsProcess"/>
    <dgm:cxn modelId="{8F59BDAB-0108-45CC-8F30-3469861EBE44}" srcId="{05AA3CD5-C5D3-478F-B4AA-156907DAAC05}" destId="{4CEC08E3-15F6-42F9-A4D0-6B5C8B5CC80E}" srcOrd="0" destOrd="0" parTransId="{1F1739AA-4A58-49EA-8156-84C441C6DB04}" sibTransId="{29BC40FC-CFD5-41F7-ADB8-48B66AB10500}"/>
    <dgm:cxn modelId="{E22A1930-3302-48CE-8EF4-E97C1242BC2B}" srcId="{CEB4C482-37A8-42CF-9F98-BA97B34E1460}" destId="{5F419286-1146-4985-9EAC-46BD3A4BD6F4}" srcOrd="4" destOrd="0" parTransId="{E15D9BF7-D441-4D30-A9EA-99C40B977D05}" sibTransId="{CB7F5583-5BBF-4A95-B308-5DABF32B97A6}"/>
    <dgm:cxn modelId="{4948B821-64D9-4750-A12B-70A81DB79887}" type="presOf" srcId="{05AA3CD5-C5D3-478F-B4AA-156907DAAC05}" destId="{EA3FB54D-CC8E-4B9B-9726-3339801AE724}" srcOrd="0" destOrd="0" presId="urn:microsoft.com/office/officeart/2009/3/layout/IncreasingArrowsProcess"/>
    <dgm:cxn modelId="{61FC177C-F4AC-4092-A639-061D3613840C}" srcId="{CEB4C482-37A8-42CF-9F98-BA97B34E1460}" destId="{B33F98F1-55E0-4F9B-BE0B-04240823E42E}" srcOrd="2" destOrd="0" parTransId="{3994246A-E6B4-4F27-9DAD-37112F751A4C}" sibTransId="{08DE0427-3159-435F-B0B4-E6D3DFB8E684}"/>
    <dgm:cxn modelId="{1C6493F5-51BB-4EB6-B1A1-0D7BDA9E6F71}" srcId="{677CFCC6-7D91-4C2D-91F4-A0E8A9AF3C47}" destId="{CEB4C482-37A8-42CF-9F98-BA97B34E1460}" srcOrd="2" destOrd="0" parTransId="{453AB566-DB1A-4430-866B-7721CD38A35C}" sibTransId="{A68DD22C-C4DC-4C9F-A551-45818A37E6DD}"/>
    <dgm:cxn modelId="{E29A2639-8269-4ED7-AC0C-AD41C5D51D27}" type="presOf" srcId="{FFCCB3E3-DC18-41DE-B631-4E61BA515C86}" destId="{47150F94-6E83-401E-AFCE-A1B2F49FA180}" srcOrd="0" destOrd="1" presId="urn:microsoft.com/office/officeart/2009/3/layout/IncreasingArrowsProcess"/>
    <dgm:cxn modelId="{58AE5CF0-AC14-461E-9EAF-773FCBC9604A}" type="presOf" srcId="{B33F98F1-55E0-4F9B-BE0B-04240823E42E}" destId="{517C4722-DC02-42CD-8595-CB87EA7F33B4}" srcOrd="0" destOrd="2" presId="urn:microsoft.com/office/officeart/2009/3/layout/IncreasingArrowsProcess"/>
    <dgm:cxn modelId="{90151BBF-3E72-4A60-8A92-CF0EAE346D4E}" type="presOf" srcId="{4CEC08E3-15F6-42F9-A4D0-6B5C8B5CC80E}" destId="{D4898EA4-651B-405C-BB4F-B5C5E46A93B3}" srcOrd="0" destOrd="0" presId="urn:microsoft.com/office/officeart/2009/3/layout/IncreasingArrowsProcess"/>
    <dgm:cxn modelId="{18A2B840-0E3D-4229-A560-2CFD4031A91B}" srcId="{CEB4C482-37A8-42CF-9F98-BA97B34E1460}" destId="{C0A20A33-FE93-4867-8259-57D7E5545849}" srcOrd="5" destOrd="0" parTransId="{2C06BEAD-F4FE-48D5-96D5-DF7F87734D57}" sibTransId="{A6D44CAE-963C-4CD3-8C20-527316AFD154}"/>
    <dgm:cxn modelId="{A2FA7200-6DF3-4FE2-9CF5-B92DBCCFCBFC}" type="presOf" srcId="{32430AEB-E236-4C2D-8155-A0C0CA98CE12}" destId="{D4898EA4-651B-405C-BB4F-B5C5E46A93B3}" srcOrd="0" destOrd="1" presId="urn:microsoft.com/office/officeart/2009/3/layout/IncreasingArrowsProcess"/>
    <dgm:cxn modelId="{D6E5C760-0E61-4A65-A92C-B018A626CC4B}" type="presOf" srcId="{57F35C0D-B130-4C41-B8D0-7927290E4147}" destId="{517C4722-DC02-42CD-8595-CB87EA7F33B4}" srcOrd="0" destOrd="1" presId="urn:microsoft.com/office/officeart/2009/3/layout/IncreasingArrowsProcess"/>
    <dgm:cxn modelId="{09217EE2-900D-4CDD-ADB5-E41A2A940AFA}" type="presOf" srcId="{20ACA569-A8E6-4DAB-BBFE-3A461CFE30C4}" destId="{47150F94-6E83-401E-AFCE-A1B2F49FA180}" srcOrd="0" destOrd="0" presId="urn:microsoft.com/office/officeart/2009/3/layout/IncreasingArrowsProcess"/>
    <dgm:cxn modelId="{75E73810-EC51-4694-9323-2910DB96A9EC}" type="presOf" srcId="{CEB4C482-37A8-42CF-9F98-BA97B34E1460}" destId="{DB473FEE-1D35-449E-B75D-CADF78215E4D}" srcOrd="0" destOrd="0" presId="urn:microsoft.com/office/officeart/2009/3/layout/IncreasingArrowsProcess"/>
    <dgm:cxn modelId="{68DE9466-6A0C-4AC7-8FF6-989DF9076858}" type="presOf" srcId="{677CFCC6-7D91-4C2D-91F4-A0E8A9AF3C47}" destId="{409BAB5F-7363-45B8-8DBC-CB2469DA9E34}" srcOrd="0" destOrd="0" presId="urn:microsoft.com/office/officeart/2009/3/layout/IncreasingArrowsProcess"/>
    <dgm:cxn modelId="{A1378272-BC93-4A95-9F7E-56D8B93F9986}" type="presOf" srcId="{5F419286-1146-4985-9EAC-46BD3A4BD6F4}" destId="{517C4722-DC02-42CD-8595-CB87EA7F33B4}" srcOrd="0" destOrd="4" presId="urn:microsoft.com/office/officeart/2009/3/layout/IncreasingArrowsProcess"/>
    <dgm:cxn modelId="{27930CBC-F776-44B4-9C05-E63AF3EDE3E6}" srcId="{CEB4C482-37A8-42CF-9F98-BA97B34E1460}" destId="{3E2E7455-520E-4DB2-9457-A82479E51184}" srcOrd="3" destOrd="0" parTransId="{7F842CF7-ADDE-4219-A6C4-29A370A94753}" sibTransId="{532E2D17-3D9D-44E2-907D-031E09E49E55}"/>
    <dgm:cxn modelId="{C21C36BC-6ABD-41F2-BC8C-1BD7B1B1F6CA}" srcId="{1CFEA9A4-62B3-4448-ACE0-7CF614BA3838}" destId="{20ACA569-A8E6-4DAB-BBFE-3A461CFE30C4}" srcOrd="0" destOrd="0" parTransId="{A579996C-C907-4EB5-8F92-423BBE1C114A}" sibTransId="{F1E90880-9B80-43AB-8B9D-FE29D53EABD0}"/>
    <dgm:cxn modelId="{4EC945A7-F042-448A-9802-6EDE92EA7C98}" srcId="{05AA3CD5-C5D3-478F-B4AA-156907DAAC05}" destId="{32430AEB-E236-4C2D-8155-A0C0CA98CE12}" srcOrd="1" destOrd="0" parTransId="{1E9E6847-E0A7-42DB-B574-1F5FDF482C2B}" sibTransId="{9D7FA5EE-59F0-4F39-986B-8DA273E23FC4}"/>
    <dgm:cxn modelId="{1B879825-C7F9-4AE9-B9A7-98B2458E450D}" srcId="{677CFCC6-7D91-4C2D-91F4-A0E8A9AF3C47}" destId="{05AA3CD5-C5D3-478F-B4AA-156907DAAC05}" srcOrd="0" destOrd="0" parTransId="{51D4D708-9E66-464F-B688-A08571F39284}" sibTransId="{2D1A1108-FE79-4B04-AF97-31B2C0BA171F}"/>
    <dgm:cxn modelId="{B6848BD7-143E-4A17-8B82-EA14E80093AD}" srcId="{CEB4C482-37A8-42CF-9F98-BA97B34E1460}" destId="{57F35C0D-B130-4C41-B8D0-7927290E4147}" srcOrd="1" destOrd="0" parTransId="{3FEEF398-372B-440F-86F3-EAC949C5319B}" sibTransId="{85A53031-3F09-4D47-9EF1-3A252E29E71E}"/>
    <dgm:cxn modelId="{DEB72A97-45E0-4A15-A5EF-D1482A8BF260}" type="presOf" srcId="{1CFEA9A4-62B3-4448-ACE0-7CF614BA3838}" destId="{C8CB2F20-81CD-445C-9752-7D12F35802AE}" srcOrd="0" destOrd="0" presId="urn:microsoft.com/office/officeart/2009/3/layout/IncreasingArrowsProcess"/>
    <dgm:cxn modelId="{1F5C6986-3B3A-48D7-9987-8FCBB2C854B3}" srcId="{CEB4C482-37A8-42CF-9F98-BA97B34E1460}" destId="{317158DF-F05A-47A9-8666-7B14A022A4DE}" srcOrd="0" destOrd="0" parTransId="{E17945C7-9A4D-492E-BCE0-D2E29D44D9C2}" sibTransId="{F0F8AA64-4B7C-45EF-9566-40AFBA1EFA2A}"/>
    <dgm:cxn modelId="{07878C23-FAA3-4007-9DD9-BDF5B5181457}" type="presOf" srcId="{3E2E7455-520E-4DB2-9457-A82479E51184}" destId="{517C4722-DC02-42CD-8595-CB87EA7F33B4}" srcOrd="0" destOrd="3" presId="urn:microsoft.com/office/officeart/2009/3/layout/IncreasingArrowsProcess"/>
    <dgm:cxn modelId="{BF02264A-ACD1-4CCD-8CE6-3C1485721225}" type="presParOf" srcId="{409BAB5F-7363-45B8-8DBC-CB2469DA9E34}" destId="{EA3FB54D-CC8E-4B9B-9726-3339801AE724}" srcOrd="0" destOrd="0" presId="urn:microsoft.com/office/officeart/2009/3/layout/IncreasingArrowsProcess"/>
    <dgm:cxn modelId="{27CFA9F8-88EB-44EE-B9BE-6C4DD7890ECE}" type="presParOf" srcId="{409BAB5F-7363-45B8-8DBC-CB2469DA9E34}" destId="{D4898EA4-651B-405C-BB4F-B5C5E46A93B3}" srcOrd="1" destOrd="0" presId="urn:microsoft.com/office/officeart/2009/3/layout/IncreasingArrowsProcess"/>
    <dgm:cxn modelId="{2B713434-9487-4315-BD8B-CF7534EFD556}" type="presParOf" srcId="{409BAB5F-7363-45B8-8DBC-CB2469DA9E34}" destId="{C8CB2F20-81CD-445C-9752-7D12F35802AE}" srcOrd="2" destOrd="0" presId="urn:microsoft.com/office/officeart/2009/3/layout/IncreasingArrowsProcess"/>
    <dgm:cxn modelId="{62E1F47D-F602-4A25-8E49-E373C8301A41}" type="presParOf" srcId="{409BAB5F-7363-45B8-8DBC-CB2469DA9E34}" destId="{47150F94-6E83-401E-AFCE-A1B2F49FA180}" srcOrd="3" destOrd="0" presId="urn:microsoft.com/office/officeart/2009/3/layout/IncreasingArrowsProcess"/>
    <dgm:cxn modelId="{7BD7D78D-12B4-46C3-9501-210B73846409}" type="presParOf" srcId="{409BAB5F-7363-45B8-8DBC-CB2469DA9E34}" destId="{DB473FEE-1D35-449E-B75D-CADF78215E4D}" srcOrd="4" destOrd="0" presId="urn:microsoft.com/office/officeart/2009/3/layout/IncreasingArrowsProcess"/>
    <dgm:cxn modelId="{200A835C-35DF-46AC-93BC-A524C616A42C}" type="presParOf" srcId="{409BAB5F-7363-45B8-8DBC-CB2469DA9E34}" destId="{517C4722-DC02-42CD-8595-CB87EA7F33B4}"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FB54D-CC8E-4B9B-9726-3339801AE724}">
      <dsp:nvSpPr>
        <dsp:cNvPr id="0" name=""/>
        <dsp:cNvSpPr/>
      </dsp:nvSpPr>
      <dsp:spPr>
        <a:xfrm>
          <a:off x="19949" y="889254"/>
          <a:ext cx="6879139" cy="1001864"/>
        </a:xfrm>
        <a:prstGeom prst="rightArrow">
          <a:avLst>
            <a:gd name="adj1" fmla="val 5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254000" bIns="159046" numCol="1" spcCol="1270" anchor="ctr" anchorCtr="0">
          <a:noAutofit/>
        </a:bodyPr>
        <a:lstStyle/>
        <a:p>
          <a:pPr lvl="0" algn="l" defTabSz="844550">
            <a:lnSpc>
              <a:spcPct val="90000"/>
            </a:lnSpc>
            <a:spcBef>
              <a:spcPct val="0"/>
            </a:spcBef>
            <a:spcAft>
              <a:spcPct val="35000"/>
            </a:spcAft>
          </a:pPr>
          <a:r>
            <a:rPr lang="en-US" sz="1900" kern="1200" dirty="0" smtClean="0"/>
            <a:t>Advanced Toughness Training Facilitator</a:t>
          </a:r>
          <a:endParaRPr lang="en-US" sz="1900" kern="1200" dirty="0"/>
        </a:p>
      </dsp:txBody>
      <dsp:txXfrm>
        <a:off x="19949" y="1139720"/>
        <a:ext cx="6628673" cy="500932"/>
      </dsp:txXfrm>
    </dsp:sp>
    <dsp:sp modelId="{D4898EA4-651B-405C-BB4F-B5C5E46A93B3}">
      <dsp:nvSpPr>
        <dsp:cNvPr id="0" name=""/>
        <dsp:cNvSpPr/>
      </dsp:nvSpPr>
      <dsp:spPr>
        <a:xfrm>
          <a:off x="27238" y="1462269"/>
          <a:ext cx="2118775" cy="3385363"/>
        </a:xfrm>
        <a:prstGeom prst="rect">
          <a:avLst/>
        </a:prstGeom>
        <a:solidFill>
          <a:schemeClr val="lt1">
            <a:hueOff val="0"/>
            <a:satOff val="0"/>
            <a:lumOff val="0"/>
            <a:alphaOff val="0"/>
          </a:schemeClr>
        </a:solidFill>
        <a:ln w="28575" cap="flat" cmpd="sng" algn="ctr">
          <a:solidFill>
            <a:srgbClr val="C43B38"/>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200" kern="1200" dirty="0" smtClean="0"/>
            <a:t>Advanced Toughness Training curriculum designed to support: </a:t>
          </a:r>
        </a:p>
        <a:p>
          <a:pPr marL="0" marR="0" lvl="0" indent="0" algn="l" defTabSz="914400" eaLnBrk="1" fontAlgn="auto" latinLnBrk="0" hangingPunct="1">
            <a:lnSpc>
              <a:spcPct val="100000"/>
            </a:lnSpc>
            <a:spcBef>
              <a:spcPct val="0"/>
            </a:spcBef>
            <a:spcAft>
              <a:spcPts val="0"/>
            </a:spcAft>
            <a:buClrTx/>
            <a:buSzTx/>
            <a:buFontTx/>
            <a:buNone/>
            <a:tabLst/>
            <a:defRPr/>
          </a:pPr>
          <a:r>
            <a:rPr lang="en-US" sz="1200" kern="1200" dirty="0" smtClean="0"/>
            <a:t>1. Development of WT Instructor curriculums</a:t>
          </a:r>
        </a:p>
        <a:p>
          <a:pPr marL="0" marR="0" lvl="0" indent="0" algn="l" defTabSz="914400" eaLnBrk="1" fontAlgn="auto" latinLnBrk="0" hangingPunct="1">
            <a:lnSpc>
              <a:spcPct val="100000"/>
            </a:lnSpc>
            <a:spcBef>
              <a:spcPct val="0"/>
            </a:spcBef>
            <a:spcAft>
              <a:spcPts val="0"/>
            </a:spcAft>
            <a:buClrTx/>
            <a:buSzTx/>
            <a:buFontTx/>
            <a:buNone/>
            <a:tabLst/>
            <a:defRPr/>
          </a:pPr>
          <a:r>
            <a:rPr lang="en-US" sz="1200" kern="1200" dirty="0" smtClean="0"/>
            <a:t>2. Development of WT Student curriculums</a:t>
          </a:r>
        </a:p>
        <a:p>
          <a:pPr marL="0" marR="0" lvl="0" indent="0" algn="l" defTabSz="914400" eaLnBrk="1" fontAlgn="auto" latinLnBrk="0" hangingPunct="1">
            <a:lnSpc>
              <a:spcPct val="100000"/>
            </a:lnSpc>
            <a:spcBef>
              <a:spcPct val="0"/>
            </a:spcBef>
            <a:spcAft>
              <a:spcPts val="0"/>
            </a:spcAft>
            <a:buClrTx/>
            <a:buSzTx/>
            <a:buFontTx/>
            <a:buNone/>
            <a:tabLst/>
            <a:defRPr/>
          </a:pPr>
          <a:r>
            <a:rPr lang="en-US" sz="1200" kern="1200" dirty="0" smtClean="0"/>
            <a:t>3. Provide quality control</a:t>
          </a:r>
        </a:p>
        <a:p>
          <a:pPr marL="0" marR="0" lvl="0" indent="0" algn="l" defTabSz="914400" eaLnBrk="1" fontAlgn="auto" latinLnBrk="0" hangingPunct="1">
            <a:lnSpc>
              <a:spcPct val="100000"/>
            </a:lnSpc>
            <a:spcBef>
              <a:spcPct val="0"/>
            </a:spcBef>
            <a:spcAft>
              <a:spcPts val="0"/>
            </a:spcAft>
            <a:buClrTx/>
            <a:buSzTx/>
            <a:buFontTx/>
            <a:buNone/>
            <a:tabLst/>
            <a:defRPr/>
          </a:pPr>
          <a:r>
            <a:rPr lang="en-US" sz="1200" kern="1200" dirty="0" smtClean="0"/>
            <a:t>4. Provide formal training to WT Instructors</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1200" kern="120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en-US" sz="1200" kern="1200" dirty="0" smtClean="0"/>
            <a:t>Course(s) received: NETC Instructor Rollout Training and Advanced Training Facilitator Course </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1200" kern="1200" dirty="0" smtClean="0"/>
        </a:p>
        <a:p>
          <a:pPr lvl="0" algn="l" defTabSz="533400">
            <a:lnSpc>
              <a:spcPct val="90000"/>
            </a:lnSpc>
            <a:spcBef>
              <a:spcPct val="0"/>
            </a:spcBef>
            <a:spcAft>
              <a:spcPts val="0"/>
            </a:spcAft>
          </a:pPr>
          <a:r>
            <a:rPr lang="en-US" sz="1200" kern="1200" dirty="0" smtClean="0"/>
            <a:t>Requirement(s): 1 WT team (Clinical Psychologist (03/04), Chaplain (03/04), Warrior)</a:t>
          </a:r>
        </a:p>
        <a:p>
          <a:pPr lvl="0" algn="l" defTabSz="533400">
            <a:lnSpc>
              <a:spcPct val="90000"/>
            </a:lnSpc>
            <a:spcBef>
              <a:spcPct val="0"/>
            </a:spcBef>
            <a:spcAft>
              <a:spcPts val="0"/>
            </a:spcAft>
          </a:pPr>
          <a:endParaRPr lang="en-US" sz="1200" kern="1200" dirty="0" smtClean="0"/>
        </a:p>
      </dsp:txBody>
      <dsp:txXfrm>
        <a:off x="27238" y="1462269"/>
        <a:ext cx="2118775" cy="3385363"/>
      </dsp:txXfrm>
    </dsp:sp>
    <dsp:sp modelId="{C8CB2F20-81CD-445C-9752-7D12F35802AE}">
      <dsp:nvSpPr>
        <dsp:cNvPr id="0" name=""/>
        <dsp:cNvSpPr/>
      </dsp:nvSpPr>
      <dsp:spPr>
        <a:xfrm>
          <a:off x="2138724" y="1223209"/>
          <a:ext cx="4760364" cy="1001864"/>
        </a:xfrm>
        <a:prstGeom prst="rightArrow">
          <a:avLst>
            <a:gd name="adj1" fmla="val 50000"/>
            <a:gd name="adj2" fmla="val 50000"/>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254000" bIns="159046" numCol="1" spcCol="1270" anchor="ctr" anchorCtr="0">
          <a:noAutofit/>
        </a:bodyPr>
        <a:lstStyle/>
        <a:p>
          <a:pPr lvl="0" algn="l" defTabSz="844550">
            <a:lnSpc>
              <a:spcPct val="90000"/>
            </a:lnSpc>
            <a:spcBef>
              <a:spcPct val="0"/>
            </a:spcBef>
            <a:spcAft>
              <a:spcPct val="35000"/>
            </a:spcAft>
          </a:pPr>
          <a:r>
            <a:rPr lang="en-US" sz="1900" kern="1200" dirty="0" smtClean="0"/>
            <a:t>WT Instructor</a:t>
          </a:r>
          <a:endParaRPr lang="en-US" sz="1900" kern="1200" dirty="0"/>
        </a:p>
      </dsp:txBody>
      <dsp:txXfrm>
        <a:off x="2138724" y="1473675"/>
        <a:ext cx="4509898" cy="500932"/>
      </dsp:txXfrm>
    </dsp:sp>
    <dsp:sp modelId="{47150F94-6E83-401E-AFCE-A1B2F49FA180}">
      <dsp:nvSpPr>
        <dsp:cNvPr id="0" name=""/>
        <dsp:cNvSpPr/>
      </dsp:nvSpPr>
      <dsp:spPr>
        <a:xfrm>
          <a:off x="2146013" y="1806646"/>
          <a:ext cx="2118775" cy="3385363"/>
        </a:xfrm>
        <a:prstGeom prst="rect">
          <a:avLst/>
        </a:prstGeom>
        <a:solidFill>
          <a:schemeClr val="lt1">
            <a:hueOff val="0"/>
            <a:satOff val="0"/>
            <a:lumOff val="0"/>
            <a:alphaOff val="0"/>
          </a:schemeClr>
        </a:solidFill>
        <a:ln w="28575" cap="flat" cmpd="sng" algn="ctr">
          <a:solidFill>
            <a:srgbClr val="C1963F"/>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Warrior Toughness Instructor curriculum that provides a basic level of knowledge and experience in providing instruction on the skills and topics.</a:t>
          </a:r>
        </a:p>
        <a:p>
          <a:pPr lvl="0" algn="l" defTabSz="533400">
            <a:lnSpc>
              <a:spcPct val="90000"/>
            </a:lnSpc>
            <a:spcBef>
              <a:spcPct val="0"/>
            </a:spcBef>
            <a:spcAft>
              <a:spcPct val="35000"/>
            </a:spcAft>
          </a:pPr>
          <a:r>
            <a:rPr lang="en-US" sz="1200" kern="1200" dirty="0" smtClean="0"/>
            <a:t>Course(s) received: NETC Instructor Sustainment Training (taught as part of the NITC course)</a:t>
          </a:r>
          <a:endParaRPr lang="en-US" sz="1200" kern="1200" dirty="0"/>
        </a:p>
        <a:p>
          <a:pPr lvl="0" algn="l" defTabSz="533400">
            <a:lnSpc>
              <a:spcPct val="90000"/>
            </a:lnSpc>
            <a:spcBef>
              <a:spcPct val="0"/>
            </a:spcBef>
            <a:spcAft>
              <a:spcPct val="35000"/>
            </a:spcAft>
          </a:pPr>
          <a:r>
            <a:rPr lang="en-US" sz="1200" kern="1200" dirty="0" smtClean="0"/>
            <a:t>Requirement(s):Course taught by Advanced Toughness Training Facilitator</a:t>
          </a:r>
          <a:endParaRPr lang="en-US" sz="1200" kern="1200" dirty="0"/>
        </a:p>
      </dsp:txBody>
      <dsp:txXfrm>
        <a:off x="2146013" y="1806646"/>
        <a:ext cx="2118775" cy="3385363"/>
      </dsp:txXfrm>
    </dsp:sp>
    <dsp:sp modelId="{DB473FEE-1D35-449E-B75D-CADF78215E4D}">
      <dsp:nvSpPr>
        <dsp:cNvPr id="0" name=""/>
        <dsp:cNvSpPr/>
      </dsp:nvSpPr>
      <dsp:spPr>
        <a:xfrm>
          <a:off x="4257499" y="1557164"/>
          <a:ext cx="2641589" cy="1001864"/>
        </a:xfrm>
        <a:prstGeom prst="rightArrow">
          <a:avLst>
            <a:gd name="adj1" fmla="val 50000"/>
            <a:gd name="adj2" fmla="val 5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254000" bIns="159046" numCol="1" spcCol="1270" anchor="ctr" anchorCtr="0">
          <a:noAutofit/>
        </a:bodyPr>
        <a:lstStyle/>
        <a:p>
          <a:pPr lvl="0" algn="l" defTabSz="844550">
            <a:lnSpc>
              <a:spcPct val="90000"/>
            </a:lnSpc>
            <a:spcBef>
              <a:spcPct val="0"/>
            </a:spcBef>
            <a:spcAft>
              <a:spcPct val="35000"/>
            </a:spcAft>
          </a:pPr>
          <a:r>
            <a:rPr lang="en-US" sz="1900" kern="1200" dirty="0" smtClean="0"/>
            <a:t>WT Student</a:t>
          </a:r>
          <a:endParaRPr lang="en-US" sz="1900" kern="1200" dirty="0"/>
        </a:p>
      </dsp:txBody>
      <dsp:txXfrm>
        <a:off x="4257499" y="1807630"/>
        <a:ext cx="2391123" cy="500932"/>
      </dsp:txXfrm>
    </dsp:sp>
    <dsp:sp modelId="{517C4722-DC02-42CD-8595-CB87EA7F33B4}">
      <dsp:nvSpPr>
        <dsp:cNvPr id="0" name=""/>
        <dsp:cNvSpPr/>
      </dsp:nvSpPr>
      <dsp:spPr>
        <a:xfrm>
          <a:off x="4259300" y="2123971"/>
          <a:ext cx="2173820" cy="3477724"/>
        </a:xfrm>
        <a:prstGeom prst="rect">
          <a:avLst/>
        </a:prstGeom>
        <a:solidFill>
          <a:schemeClr val="lt1">
            <a:hueOff val="0"/>
            <a:satOff val="0"/>
            <a:lumOff val="0"/>
            <a:alphaOff val="0"/>
          </a:schemeClr>
        </a:solidFill>
        <a:ln w="2857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Warrior Toughness Foundations curriculum given throughout accession training programs:</a:t>
          </a:r>
          <a:endParaRPr lang="en-US" sz="1200" kern="1200" dirty="0"/>
        </a:p>
        <a:p>
          <a:pPr lvl="0" algn="l" defTabSz="533400">
            <a:lnSpc>
              <a:spcPct val="90000"/>
            </a:lnSpc>
            <a:spcBef>
              <a:spcPct val="0"/>
            </a:spcBef>
            <a:spcAft>
              <a:spcPct val="35000"/>
            </a:spcAft>
          </a:pPr>
          <a:r>
            <a:rPr lang="en-US" sz="1200" kern="1200" dirty="0" smtClean="0"/>
            <a:t>1. USNA:  Basic course taught in Plebe summer, reinforced over 4 years</a:t>
          </a:r>
          <a:endParaRPr lang="en-US" sz="1200" kern="1200" dirty="0"/>
        </a:p>
        <a:p>
          <a:pPr lvl="0" algn="l" defTabSz="533400">
            <a:lnSpc>
              <a:spcPct val="90000"/>
            </a:lnSpc>
            <a:spcBef>
              <a:spcPct val="0"/>
            </a:spcBef>
            <a:spcAft>
              <a:spcPct val="35000"/>
            </a:spcAft>
          </a:pPr>
          <a:r>
            <a:rPr lang="en-US" sz="1200" kern="1200" dirty="0" smtClean="0"/>
            <a:t>2. ROTC:  Basic course taught in NSI, reinforced over 4 years</a:t>
          </a:r>
          <a:endParaRPr lang="en-US" sz="1200" kern="1200" dirty="0"/>
        </a:p>
        <a:p>
          <a:pPr lvl="0" algn="l" defTabSz="533400">
            <a:lnSpc>
              <a:spcPct val="90000"/>
            </a:lnSpc>
            <a:spcBef>
              <a:spcPct val="0"/>
            </a:spcBef>
            <a:spcAft>
              <a:spcPct val="35000"/>
            </a:spcAft>
          </a:pPr>
          <a:r>
            <a:rPr lang="en-US" sz="1200" kern="1200" dirty="0" smtClean="0"/>
            <a:t>3. RTC/OTC:  Basic course taught over accession program</a:t>
          </a:r>
        </a:p>
        <a:p>
          <a:pPr lvl="0" algn="l" defTabSz="533400">
            <a:lnSpc>
              <a:spcPct val="90000"/>
            </a:lnSpc>
            <a:spcBef>
              <a:spcPct val="0"/>
            </a:spcBef>
            <a:spcAft>
              <a:spcPct val="35000"/>
            </a:spcAft>
          </a:pPr>
          <a:r>
            <a:rPr lang="en-US" sz="1200" kern="1200" dirty="0" smtClean="0"/>
            <a:t>4. Follow on A and C schools: Reinforcement of WT skills and concepts within current curriculum.</a:t>
          </a:r>
          <a:endParaRPr lang="en-US" sz="1200" kern="1200" dirty="0"/>
        </a:p>
        <a:p>
          <a:pPr lvl="0" algn="l" defTabSz="533400">
            <a:lnSpc>
              <a:spcPct val="90000"/>
            </a:lnSpc>
            <a:spcBef>
              <a:spcPct val="0"/>
            </a:spcBef>
            <a:spcAft>
              <a:spcPct val="35000"/>
            </a:spcAft>
          </a:pPr>
          <a:r>
            <a:rPr lang="en-US" sz="1200" kern="1200" dirty="0" smtClean="0"/>
            <a:t>Requirement(s): Course taught by general WT Instructor</a:t>
          </a:r>
          <a:endParaRPr lang="en-US" sz="1200" kern="1200" dirty="0"/>
        </a:p>
        <a:p>
          <a:pPr lvl="0" algn="l" defTabSz="488950">
            <a:lnSpc>
              <a:spcPct val="90000"/>
            </a:lnSpc>
            <a:spcBef>
              <a:spcPct val="0"/>
            </a:spcBef>
            <a:spcAft>
              <a:spcPct val="35000"/>
            </a:spcAft>
          </a:pPr>
          <a:endParaRPr lang="en-US" sz="1100" kern="1200" dirty="0"/>
        </a:p>
      </dsp:txBody>
      <dsp:txXfrm>
        <a:off x="4259300" y="2123971"/>
        <a:ext cx="2173820" cy="3477724"/>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791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EF239E9-6BAA-EC47-8007-AAAD374F0CF9}" type="datetimeFigureOut">
              <a:rPr lang="en-US" smtClean="0"/>
              <a:t>9/15/2021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E0950A4-C165-C940-A416-9EF9EF1F27A1}" type="slidenum">
              <a:rPr lang="en-US" smtClean="0"/>
              <a:t>‹#›</a:t>
            </a:fld>
            <a:endParaRPr lang="en-US"/>
          </a:p>
        </p:txBody>
      </p:sp>
    </p:spTree>
    <p:extLst>
      <p:ext uri="{BB962C8B-B14F-4D97-AF65-F5344CB8AC3E}">
        <p14:creationId xmlns:p14="http://schemas.microsoft.com/office/powerpoint/2010/main" val="2060829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Introduce yourself and your role in training toughness to CPO’s</a:t>
            </a:r>
          </a:p>
          <a:p>
            <a:endParaRPr lang="en-US" dirty="0"/>
          </a:p>
        </p:txBody>
      </p:sp>
      <p:sp>
        <p:nvSpPr>
          <p:cNvPr id="4" name="Slide Number Placeholder 3"/>
          <p:cNvSpPr>
            <a:spLocks noGrp="1"/>
          </p:cNvSpPr>
          <p:nvPr>
            <p:ph type="sldNum" sz="quarter" idx="10"/>
          </p:nvPr>
        </p:nvSpPr>
        <p:spPr/>
        <p:txBody>
          <a:bodyPr/>
          <a:lstStyle/>
          <a:p>
            <a:fld id="{0E0950A4-C165-C940-A416-9EF9EF1F27A1}" type="slidenum">
              <a:rPr lang="en-US" smtClean="0"/>
              <a:t>1</a:t>
            </a:fld>
            <a:endParaRPr lang="en-US"/>
          </a:p>
        </p:txBody>
      </p:sp>
    </p:spTree>
    <p:extLst>
      <p:ext uri="{BB962C8B-B14F-4D97-AF65-F5344CB8AC3E}">
        <p14:creationId xmlns:p14="http://schemas.microsoft.com/office/powerpoint/2010/main" val="2284638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Were all a part of the Mess for a reason- we are high performers. Many of us do these things already. How have you used these performance psych skills before, and just didn’t call it by the names we are now?</a:t>
            </a:r>
          </a:p>
          <a:p>
            <a:pPr lvl="0"/>
            <a:r>
              <a:rPr lang="en-US" sz="1200" kern="1200" dirty="0" smtClean="0">
                <a:solidFill>
                  <a:schemeClr val="tx1"/>
                </a:solidFill>
                <a:effectLst/>
                <a:latin typeface="+mn-lt"/>
                <a:ea typeface="+mn-ea"/>
                <a:cs typeface="+mn-cs"/>
              </a:rPr>
              <a:t>As a Chief, how will these be helpful in your division or department? How could you encourage rehearsal of these techniques?</a:t>
            </a:r>
          </a:p>
          <a:p>
            <a:endParaRPr lang="en-US" dirty="0"/>
          </a:p>
        </p:txBody>
      </p:sp>
      <p:sp>
        <p:nvSpPr>
          <p:cNvPr id="4" name="Slide Number Placeholder 3"/>
          <p:cNvSpPr>
            <a:spLocks noGrp="1"/>
          </p:cNvSpPr>
          <p:nvPr>
            <p:ph type="sldNum" sz="quarter" idx="10"/>
          </p:nvPr>
        </p:nvSpPr>
        <p:spPr/>
        <p:txBody>
          <a:bodyPr/>
          <a:lstStyle/>
          <a:p>
            <a:fld id="{0E0950A4-C165-C940-A416-9EF9EF1F27A1}" type="slidenum">
              <a:rPr lang="en-US" smtClean="0"/>
              <a:t>10</a:t>
            </a:fld>
            <a:endParaRPr lang="en-US"/>
          </a:p>
        </p:txBody>
      </p:sp>
    </p:spTree>
    <p:extLst>
      <p:ext uri="{BB962C8B-B14F-4D97-AF65-F5344CB8AC3E}">
        <p14:creationId xmlns:p14="http://schemas.microsoft.com/office/powerpoint/2010/main" val="2196103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Read slide, then move to next slide and ask questions to follow</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465887">
              <a:defRPr/>
            </a:pPr>
            <a:fld id="{0E0950A4-C165-C940-A416-9EF9EF1F27A1}" type="slidenum">
              <a:rPr lang="en-US">
                <a:solidFill>
                  <a:prstClr val="black"/>
                </a:solidFill>
                <a:latin typeface="Calibri"/>
              </a:rPr>
              <a:pPr defTabSz="465887">
                <a:defRPr/>
              </a:pPr>
              <a:t>11</a:t>
            </a:fld>
            <a:endParaRPr lang="en-US">
              <a:solidFill>
                <a:prstClr val="black"/>
              </a:solidFill>
              <a:latin typeface="Calibri"/>
            </a:endParaRPr>
          </a:p>
        </p:txBody>
      </p:sp>
    </p:spTree>
    <p:extLst>
      <p:ext uri="{BB962C8B-B14F-4D97-AF65-F5344CB8AC3E}">
        <p14:creationId xmlns:p14="http://schemas.microsoft.com/office/powerpoint/2010/main" val="1344872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have you taken a hit in your career? Were you able to keep going right after? What did that look like?</a:t>
            </a:r>
          </a:p>
          <a:p>
            <a:pPr lvl="0"/>
            <a:r>
              <a:rPr lang="en-US" sz="1200" kern="1200" dirty="0" smtClean="0">
                <a:solidFill>
                  <a:schemeClr val="tx1"/>
                </a:solidFill>
                <a:effectLst/>
                <a:latin typeface="+mn-lt"/>
                <a:ea typeface="+mn-ea"/>
                <a:cs typeface="+mn-cs"/>
              </a:rPr>
              <a:t>You’ll be performing under pressure during Initiation. What skills will you use to commit, prepare, execute and reflect?</a:t>
            </a:r>
          </a:p>
          <a:p>
            <a:pPr lvl="0"/>
            <a:r>
              <a:rPr lang="en-US" sz="1200" kern="1200" dirty="0" smtClean="0">
                <a:solidFill>
                  <a:schemeClr val="tx1"/>
                </a:solidFill>
                <a:effectLst/>
                <a:latin typeface="+mn-lt"/>
                <a:ea typeface="+mn-ea"/>
                <a:cs typeface="+mn-cs"/>
              </a:rPr>
              <a:t>How do you see the WT techniques helping you excel in the day-in and day-out grind?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465887">
              <a:defRPr/>
            </a:pPr>
            <a:fld id="{0E0950A4-C165-C940-A416-9EF9EF1F27A1}" type="slidenum">
              <a:rPr lang="en-US">
                <a:solidFill>
                  <a:prstClr val="black"/>
                </a:solidFill>
                <a:latin typeface="Calibri"/>
              </a:rPr>
              <a:pPr defTabSz="465887">
                <a:defRPr/>
              </a:pPr>
              <a:t>12</a:t>
            </a:fld>
            <a:endParaRPr lang="en-US">
              <a:solidFill>
                <a:prstClr val="black"/>
              </a:solidFill>
              <a:latin typeface="Calibri"/>
            </a:endParaRPr>
          </a:p>
        </p:txBody>
      </p:sp>
    </p:spTree>
    <p:extLst>
      <p:ext uri="{BB962C8B-B14F-4D97-AF65-F5344CB8AC3E}">
        <p14:creationId xmlns:p14="http://schemas.microsoft.com/office/powerpoint/2010/main" val="2838750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54D498-608A-4DF0-A567-B780752A426E}" type="slidenum">
              <a:rPr lang="en-US" smtClean="0"/>
              <a:t>13</a:t>
            </a:fld>
            <a:endParaRPr lang="en-US"/>
          </a:p>
        </p:txBody>
      </p:sp>
    </p:spTree>
    <p:extLst>
      <p:ext uri="{BB962C8B-B14F-4D97-AF65-F5344CB8AC3E}">
        <p14:creationId xmlns:p14="http://schemas.microsoft.com/office/powerpoint/2010/main" val="824714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Science of Learning is an approach that recognizes the value and importance of cross-fertilization across traditional fields of study, drawing on many different methods and techniques to understand how learning occurs— with the ultimate goal of optimizing learning for all.  </a:t>
            </a:r>
            <a:r>
              <a:rPr lang="en-US" sz="1200" i="1" kern="1200" dirty="0" smtClean="0">
                <a:solidFill>
                  <a:schemeClr val="tx1"/>
                </a:solidFill>
                <a:effectLst/>
                <a:latin typeface="+mn-lt"/>
                <a:ea typeface="+mn-ea"/>
                <a:cs typeface="+mn-cs"/>
              </a:rPr>
              <a:t>John Hopkins Science of Learning Institute Web Page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work NSTC (Naval Service Training Command) has done with Warrior Toughness has incorporated the Science of Learning as described above starting with the use of a multi-disciplinary instructor team.  It is reinforced through practical skill development and application, and then further refined through a feedback loop between the Sailor and RDC.</a:t>
            </a:r>
          </a:p>
          <a:p>
            <a:pPr lvl="0"/>
            <a:r>
              <a:rPr lang="en-US" sz="1200" kern="1200" dirty="0" smtClean="0">
                <a:solidFill>
                  <a:schemeClr val="tx1"/>
                </a:solidFill>
                <a:effectLst/>
                <a:latin typeface="+mn-lt"/>
                <a:ea typeface="+mn-ea"/>
                <a:cs typeface="+mn-cs"/>
              </a:rPr>
              <a:t>This work reflects the 5 principles of learning: Participation, Repetition, Relevance, Transference and Feedback. </a:t>
            </a:r>
          </a:p>
          <a:p>
            <a:pPr lvl="0"/>
            <a:r>
              <a:rPr lang="en-US" sz="1200" kern="1200" dirty="0" smtClean="0">
                <a:solidFill>
                  <a:schemeClr val="tx1"/>
                </a:solidFill>
                <a:effectLst/>
                <a:latin typeface="+mn-lt"/>
                <a:ea typeface="+mn-ea"/>
                <a:cs typeface="+mn-cs"/>
              </a:rPr>
              <a:t>As you can see from the slide here there are three levels of training. The WT Student training is administered throughout the accession pipelines. The WT Instructor training allows instructors to deliver basic WT training, with the requirement of the Advanced Toughness Training Facilitator Course.</a:t>
            </a:r>
          </a:p>
          <a:p>
            <a:pPr lvl="0"/>
            <a:r>
              <a:rPr lang="en-US" sz="1200" kern="1200" dirty="0" smtClean="0">
                <a:solidFill>
                  <a:schemeClr val="tx1"/>
                </a:solidFill>
                <a:effectLst/>
                <a:latin typeface="+mn-lt"/>
                <a:ea typeface="+mn-ea"/>
                <a:cs typeface="+mn-cs"/>
              </a:rPr>
              <a:t>The Advanced toughness training facilitator course is designed to support the development of WT instructor and student curriculums, provide quality control, and provide formal training to WT instructors. These Facilitator teams must consist of subject matter experts: clinical psychologists, chaplains, and warrior instructors. </a:t>
            </a:r>
          </a:p>
          <a:p>
            <a:endParaRPr lang="en-US" dirty="0"/>
          </a:p>
        </p:txBody>
      </p:sp>
      <p:sp>
        <p:nvSpPr>
          <p:cNvPr id="4" name="Slide Number Placeholder 3"/>
          <p:cNvSpPr>
            <a:spLocks noGrp="1"/>
          </p:cNvSpPr>
          <p:nvPr>
            <p:ph type="sldNum" sz="quarter" idx="10"/>
          </p:nvPr>
        </p:nvSpPr>
        <p:spPr/>
        <p:txBody>
          <a:bodyPr/>
          <a:lstStyle/>
          <a:p>
            <a:fld id="{EF54D498-608A-4DF0-A567-B780752A426E}" type="slidenum">
              <a:rPr lang="en-US" smtClean="0"/>
              <a:t>14</a:t>
            </a:fld>
            <a:endParaRPr lang="en-US"/>
          </a:p>
        </p:txBody>
      </p:sp>
    </p:spTree>
    <p:extLst>
      <p:ext uri="{BB962C8B-B14F-4D97-AF65-F5344CB8AC3E}">
        <p14:creationId xmlns:p14="http://schemas.microsoft.com/office/powerpoint/2010/main" val="2207772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This slide provides us an outline for Fleet Forces implementation and sustainment plan for the next year.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950A4-C165-C940-A416-9EF9EF1F27A1}" type="slidenum">
              <a:rPr lang="en-US" smtClean="0"/>
              <a:t>15</a:t>
            </a:fld>
            <a:endParaRPr lang="en-US"/>
          </a:p>
        </p:txBody>
      </p:sp>
    </p:spTree>
    <p:extLst>
      <p:ext uri="{BB962C8B-B14F-4D97-AF65-F5344CB8AC3E}">
        <p14:creationId xmlns:p14="http://schemas.microsoft.com/office/powerpoint/2010/main" val="824773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It’s time for reflection. What do we need to do in order to meet this challenge?</a:t>
            </a:r>
          </a:p>
          <a:p>
            <a:pPr lvl="0"/>
            <a:r>
              <a:rPr lang="en-US" sz="1200" b="1" kern="1200" dirty="0" smtClean="0">
                <a:solidFill>
                  <a:schemeClr val="tx1"/>
                </a:solidFill>
                <a:effectLst/>
                <a:latin typeface="+mn-lt"/>
                <a:ea typeface="+mn-ea"/>
                <a:cs typeface="+mn-cs"/>
              </a:rPr>
              <a:t>Use this time for reflection aimed at strengthening commitments to WT and figuring out what needs to be done to succeed.</a:t>
            </a:r>
            <a:endParaRPr lang="en-US" sz="1200" kern="1200" dirty="0" smtClean="0">
              <a:solidFill>
                <a:schemeClr val="tx1"/>
              </a:solidFill>
              <a:effectLst/>
              <a:latin typeface="+mn-lt"/>
              <a:ea typeface="+mn-ea"/>
              <a:cs typeface="+mn-cs"/>
            </a:endParaRPr>
          </a:p>
          <a:p>
            <a:pPr marL="0" indent="0">
              <a:buNone/>
            </a:pPr>
            <a:endParaRPr lang="en-US" dirty="0"/>
          </a:p>
        </p:txBody>
      </p:sp>
      <p:sp>
        <p:nvSpPr>
          <p:cNvPr id="4" name="Slide Number Placeholder 3"/>
          <p:cNvSpPr>
            <a:spLocks noGrp="1"/>
          </p:cNvSpPr>
          <p:nvPr>
            <p:ph type="sldNum" sz="quarter" idx="10"/>
          </p:nvPr>
        </p:nvSpPr>
        <p:spPr/>
        <p:txBody>
          <a:bodyPr/>
          <a:lstStyle/>
          <a:p>
            <a:fld id="{0E0950A4-C165-C940-A416-9EF9EF1F27A1}" type="slidenum">
              <a:rPr lang="en-US" smtClean="0"/>
              <a:t>16</a:t>
            </a:fld>
            <a:endParaRPr lang="en-US"/>
          </a:p>
        </p:txBody>
      </p:sp>
    </p:spTree>
    <p:extLst>
      <p:ext uri="{BB962C8B-B14F-4D97-AF65-F5344CB8AC3E}">
        <p14:creationId xmlns:p14="http://schemas.microsoft.com/office/powerpoint/2010/main" val="2644650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INDIAN OCEAN (March 7, 2019) Lt. Eric Jensen, from Austin, Texas, signals an EA-18G Growler assigned to Electronic Attack Squadron (VAQ) 133 to launch from the flight deck of the aircraft carrier USS John C. Stennis (CVN 74) in the Indian Ocean, March 7, 2019. John C. Stennis is deployed in the U.S. 7th Fleet area of operations in support of security and stability in the Indo-Pacific region. (U.S. Navy photo by Mass Communication Specialist Seaman Jeffery L. Southerland/Released) 190307-N-HS117-1206</a:t>
            </a:r>
            <a:endParaRPr lang="en-US" dirty="0"/>
          </a:p>
        </p:txBody>
      </p:sp>
      <p:sp>
        <p:nvSpPr>
          <p:cNvPr id="4" name="Slide Number Placeholder 3"/>
          <p:cNvSpPr>
            <a:spLocks noGrp="1"/>
          </p:cNvSpPr>
          <p:nvPr>
            <p:ph type="sldNum" sz="quarter" idx="10"/>
          </p:nvPr>
        </p:nvSpPr>
        <p:spPr/>
        <p:txBody>
          <a:bodyPr/>
          <a:lstStyle/>
          <a:p>
            <a:fld id="{0E0950A4-C165-C940-A416-9EF9EF1F27A1}" type="slidenum">
              <a:rPr lang="en-US" smtClean="0"/>
              <a:t>17</a:t>
            </a:fld>
            <a:endParaRPr lang="en-US"/>
          </a:p>
        </p:txBody>
      </p:sp>
    </p:spTree>
    <p:extLst>
      <p:ext uri="{BB962C8B-B14F-4D97-AF65-F5344CB8AC3E}">
        <p14:creationId xmlns:p14="http://schemas.microsoft.com/office/powerpoint/2010/main" val="86183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Warrior Toughness is here to stay. It’s not a program, it’s not a GMT, it’s the way of the Sailor, and it’s the way of the Chief.</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15B451-6C7D-4A3A-AB23-40FE40D94B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6775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Although these techniques are already well established to be effective at enhancing performance with athletes and in other branches of the military, RTC tested them to make sure they were still effective in the Navy. The applied exercises portion of WT was tested through a series of IRB-approved research studies. Across all studies, applied exercises led to an increase in “on-time” graduation rates with the Recruits’ first assigned division. This equates to decreased time-to train and associated training/personnel costs. Applied exercises also led to improved performance on baseline PFA, swim qualification, and inspections.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They have received numerous reports from staff and recruits about the positive impact of Warrior Toughness. Recruits who have gone through the holistic, WT training (character development and applied exercises) consistently espouse and display a sense of belonging/connectedness and increased commitment to our organization. This training must be reinforced from the mess across the fleet. We have the power to make sure our Sailors use these tools and use them as warfighters and as a way of life.</a:t>
            </a:r>
          </a:p>
        </p:txBody>
      </p:sp>
      <p:sp>
        <p:nvSpPr>
          <p:cNvPr id="4" name="Slide Number Placeholder 3"/>
          <p:cNvSpPr>
            <a:spLocks noGrp="1"/>
          </p:cNvSpPr>
          <p:nvPr>
            <p:ph type="sldNum" sz="quarter" idx="10"/>
          </p:nvPr>
        </p:nvSpPr>
        <p:spPr/>
        <p:txBody>
          <a:bodyPr/>
          <a:lstStyle/>
          <a:p>
            <a:fld id="{0E0950A4-C165-C940-A416-9EF9EF1F27A1}" type="slidenum">
              <a:rPr lang="en-US" smtClean="0"/>
              <a:t>3</a:t>
            </a:fld>
            <a:endParaRPr lang="en-US"/>
          </a:p>
        </p:txBody>
      </p:sp>
    </p:spTree>
    <p:extLst>
      <p:ext uri="{BB962C8B-B14F-4D97-AF65-F5344CB8AC3E}">
        <p14:creationId xmlns:p14="http://schemas.microsoft.com/office/powerpoint/2010/main" val="2638349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Have a member of the Mess or a CPO Selectee read the information</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2019, CNO Adm. Richardson discussed the importance of displaying our core values of Honor, Courage, and Commitment through four core attributes.	</a:t>
            </a:r>
            <a:endParaRPr lang="en-US"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ASK: What are the Four core attributes of a United States Sailor?</a:t>
            </a:r>
            <a:endParaRPr lang="en-US" sz="11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a:t>
            </a:r>
            <a:r>
              <a:rPr lang="en-US" sz="1200" b="1" i="1" kern="1200" dirty="0" smtClean="0">
                <a:solidFill>
                  <a:schemeClr val="tx1"/>
                </a:solidFill>
                <a:effectLst/>
                <a:latin typeface="+mn-lt"/>
                <a:ea typeface="+mn-ea"/>
                <a:cs typeface="+mn-cs"/>
              </a:rPr>
              <a:t>Integrity – Accountability – Initiative – Toughness</a:t>
            </a:r>
            <a:r>
              <a:rPr lang="en-US" sz="1200" b="1"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Your commitment to our values will be demonstrated by how you live your life. In the navy, a person of character will live out the core attributes.</a:t>
            </a:r>
            <a:endParaRPr lang="en-US"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Ask: How will you, as a Chief, take ownership of your values? How can you turn this into example, education, and dialogue?</a:t>
            </a:r>
            <a:endParaRPr lang="en-US" sz="1100" kern="1200" dirty="0" smtClean="0">
              <a:solidFill>
                <a:schemeClr val="tx1"/>
              </a:solidFill>
              <a:effectLst/>
              <a:latin typeface="+mn-lt"/>
              <a:ea typeface="+mn-ea"/>
              <a:cs typeface="+mn-cs"/>
            </a:endParaRPr>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0950A4-C165-C940-A416-9EF9EF1F27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5666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This is a cycle of excellence that we use to reach our best ever performance. </a:t>
            </a:r>
          </a:p>
          <a:p>
            <a:pPr lvl="0"/>
            <a:r>
              <a:rPr lang="en-US" sz="1200" kern="1200" dirty="0" smtClean="0">
                <a:solidFill>
                  <a:schemeClr val="tx1"/>
                </a:solidFill>
                <a:effectLst/>
                <a:latin typeface="+mn-lt"/>
                <a:ea typeface="+mn-ea"/>
                <a:cs typeface="+mn-cs"/>
              </a:rPr>
              <a:t>This is a recurring cycle that begins with commitment. As leaders, we need to determine how our values as individuals integrate into the Navy Core Values. This will help us to enable the same process with our subordinates. As leaders, we need to think about these values, where they come from and why they are important. Just by asking ourselves these questions, we facilitate an opportunity for growth and give us a foundation from which to make decisions on in difficult times.</a:t>
            </a:r>
          </a:p>
          <a:p>
            <a:pPr lvl="0"/>
            <a:r>
              <a:rPr lang="en-US" sz="1200" b="1" kern="1200" dirty="0" smtClean="0">
                <a:solidFill>
                  <a:schemeClr val="tx1"/>
                </a:solidFill>
                <a:effectLst/>
                <a:latin typeface="+mn-lt"/>
                <a:ea typeface="+mn-ea"/>
                <a:cs typeface="+mn-cs"/>
              </a:rPr>
              <a:t>ASK: How can we expect to do our theoretical best if we are not aligned and committed?</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Commitment requires both discipline and motivation.</a:t>
            </a:r>
          </a:p>
          <a:p>
            <a:pPr lvl="0"/>
            <a:r>
              <a:rPr lang="en-US" sz="1200" b="1" kern="1200" dirty="0" smtClean="0">
                <a:solidFill>
                  <a:schemeClr val="tx1"/>
                </a:solidFill>
                <a:effectLst/>
                <a:latin typeface="+mn-lt"/>
                <a:ea typeface="+mn-ea"/>
                <a:cs typeface="+mn-cs"/>
              </a:rPr>
              <a:t>ASK: What are you committed to? What is the mess committed to?</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cycle continues with preparation. We must prepare for known and unknown difficulties. The warriors approach to mental preparation and enduring focus is derived from: a strong sense of commitment and purpose, and is continued by discipline and training. </a:t>
            </a:r>
          </a:p>
          <a:p>
            <a:pPr lvl="0"/>
            <a:r>
              <a:rPr lang="en-US" sz="1200" kern="1200" dirty="0" smtClean="0">
                <a:solidFill>
                  <a:schemeClr val="tx1"/>
                </a:solidFill>
                <a:effectLst/>
                <a:latin typeface="+mn-lt"/>
                <a:ea typeface="+mn-ea"/>
                <a:cs typeface="+mn-cs"/>
              </a:rPr>
              <a:t>The discipline and training is the preparation. It ensures that when we fall back on the training or preparation, it is sound enough to get us through that combat or high-stakes situation.  No one rises to the occasion, we fail to the level of our training.</a:t>
            </a:r>
          </a:p>
          <a:p>
            <a:pPr lvl="0"/>
            <a:r>
              <a:rPr lang="en-US" sz="1200" kern="1200" dirty="0" smtClean="0">
                <a:solidFill>
                  <a:schemeClr val="tx1"/>
                </a:solidFill>
                <a:effectLst/>
                <a:latin typeface="+mn-lt"/>
                <a:ea typeface="+mn-ea"/>
                <a:cs typeface="+mn-cs"/>
              </a:rPr>
              <a:t>The warrior prepares the body, mind, and soul.</a:t>
            </a:r>
          </a:p>
          <a:p>
            <a:pPr lvl="0"/>
            <a:r>
              <a:rPr lang="en-US" sz="1200" kern="1200" dirty="0" smtClean="0">
                <a:solidFill>
                  <a:schemeClr val="tx1"/>
                </a:solidFill>
                <a:effectLst/>
                <a:latin typeface="+mn-lt"/>
                <a:ea typeface="+mn-ea"/>
                <a:cs typeface="+mn-cs"/>
              </a:rPr>
              <a:t>The next part of the cycle is Execution.  We execute our tasks mindfully, being fully engaged in the moment.</a:t>
            </a:r>
          </a:p>
          <a:p>
            <a:pPr lvl="0"/>
            <a:r>
              <a:rPr lang="en-US" sz="1200" kern="1200" dirty="0" smtClean="0">
                <a:solidFill>
                  <a:schemeClr val="tx1"/>
                </a:solidFill>
                <a:effectLst/>
                <a:latin typeface="+mn-lt"/>
                <a:ea typeface="+mn-ea"/>
                <a:cs typeface="+mn-cs"/>
              </a:rPr>
              <a:t>Distractions lead to complacency that costs money and lives.  This is where all of your preparation and commitment comes into play. Even when we are performing our daily operational tasks, we must be prepared to flex when the situation changes and things go off script.</a:t>
            </a:r>
          </a:p>
          <a:p>
            <a:pPr lvl="0"/>
            <a:r>
              <a:rPr lang="en-US" sz="1200" kern="1200" dirty="0" smtClean="0">
                <a:solidFill>
                  <a:schemeClr val="tx1"/>
                </a:solidFill>
                <a:effectLst/>
                <a:latin typeface="+mn-lt"/>
                <a:ea typeface="+mn-ea"/>
                <a:cs typeface="+mn-cs"/>
              </a:rPr>
              <a:t>It is in these moments that we must ensure that we do not get hijacked emotionally by the situation. We must maintain our situational awareness, agility, and focus on the task without getting sucked in.</a:t>
            </a:r>
          </a:p>
          <a:p>
            <a:pPr lvl="0"/>
            <a:r>
              <a:rPr lang="en-US" sz="1200" kern="1200" dirty="0" smtClean="0">
                <a:solidFill>
                  <a:schemeClr val="tx1"/>
                </a:solidFill>
                <a:effectLst/>
                <a:latin typeface="+mn-lt"/>
                <a:ea typeface="+mn-ea"/>
                <a:cs typeface="+mn-cs"/>
              </a:rPr>
              <a:t>Being mindful during execution, having present moment awareness is crucial to mission accomplishment. We should not think about the future or the past, only what is in front of us in the moment. </a:t>
            </a:r>
          </a:p>
          <a:p>
            <a:pPr lvl="0"/>
            <a:r>
              <a:rPr lang="en-US" sz="1200" kern="1200" dirty="0" smtClean="0">
                <a:solidFill>
                  <a:schemeClr val="tx1"/>
                </a:solidFill>
                <a:effectLst/>
                <a:latin typeface="+mn-lt"/>
                <a:ea typeface="+mn-ea"/>
                <a:cs typeface="+mn-cs"/>
              </a:rPr>
              <a:t>The last phase of the Warrior Mindset is reflection.  This is a disciplined post event procedure. There are two main types of reflection: individual and organizational. Individual is where we assess past performance and ask ourselves if our actions and words were congruent with our commitments. Organizational reflection is more defined and serves to promote improvement within that context. </a:t>
            </a:r>
          </a:p>
          <a:p>
            <a:pPr lvl="0"/>
            <a:r>
              <a:rPr lang="en-US" sz="1200" kern="1200" dirty="0" smtClean="0">
                <a:solidFill>
                  <a:schemeClr val="tx1"/>
                </a:solidFill>
                <a:effectLst/>
                <a:latin typeface="+mn-lt"/>
                <a:ea typeface="+mn-ea"/>
                <a:cs typeface="+mn-cs"/>
              </a:rPr>
              <a:t>This reflection on past performance allows us to reengage without commitments to ensure they still align without goal and personal philosophy. In this way, the warrior Mindset is a continuous cycle of improvement that we utilize over and over again in order to achieve our best-ever performance. </a:t>
            </a:r>
          </a:p>
          <a:p>
            <a:pPr lvl="0"/>
            <a:r>
              <a:rPr lang="en-US" sz="1200" kern="1200" dirty="0" smtClean="0">
                <a:solidFill>
                  <a:schemeClr val="tx1"/>
                </a:solidFill>
                <a:effectLst/>
                <a:latin typeface="+mn-lt"/>
                <a:ea typeface="+mn-ea"/>
                <a:cs typeface="+mn-cs"/>
              </a:rPr>
              <a:t>Post-event reflection is where we are able to grow. If we do not reflect, we cannot improve. Period. </a:t>
            </a:r>
          </a:p>
          <a:p>
            <a:endParaRPr lang="en-US" dirty="0"/>
          </a:p>
        </p:txBody>
      </p:sp>
      <p:sp>
        <p:nvSpPr>
          <p:cNvPr id="4" name="Slide Number Placeholder 3"/>
          <p:cNvSpPr>
            <a:spLocks noGrp="1"/>
          </p:cNvSpPr>
          <p:nvPr>
            <p:ph type="sldNum" sz="quarter" idx="10"/>
          </p:nvPr>
        </p:nvSpPr>
        <p:spPr/>
        <p:txBody>
          <a:bodyPr/>
          <a:lstStyle/>
          <a:p>
            <a:fld id="{0E0950A4-C165-C940-A416-9EF9EF1F27A1}" type="slidenum">
              <a:rPr lang="en-US" smtClean="0"/>
              <a:t>5</a:t>
            </a:fld>
            <a:endParaRPr lang="en-US"/>
          </a:p>
        </p:txBody>
      </p:sp>
    </p:spTree>
    <p:extLst>
      <p:ext uri="{BB962C8B-B14F-4D97-AF65-F5344CB8AC3E}">
        <p14:creationId xmlns:p14="http://schemas.microsoft.com/office/powerpoint/2010/main" val="2695124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 have all heard of the words “toughness” and “resilience.”  We want to distinguish these two terms because they are often confused and are actually two different concepts.  </a:t>
            </a:r>
          </a:p>
          <a:p>
            <a:pPr lvl="0"/>
            <a:r>
              <a:rPr lang="en-US" sz="1200" kern="1200" dirty="0" smtClean="0">
                <a:solidFill>
                  <a:schemeClr val="tx1"/>
                </a:solidFill>
                <a:effectLst/>
                <a:latin typeface="+mn-lt"/>
                <a:ea typeface="+mn-ea"/>
                <a:cs typeface="+mn-cs"/>
              </a:rPr>
              <a:t>Resilience (and resilience programs) focus on prevention of negative outcomes after stressors/critical events (e.g. preventing self-destructive behaviors). Resilience focuses on recovery from adversity; reducing or preventing illness or injury in Sailors; getting them back to their individual baseline prior to the event.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15B451-6C7D-4A3A-AB23-40FE40D94B8B}" type="slidenum">
              <a:rPr lang="en-US" smtClean="0"/>
              <a:t>6</a:t>
            </a:fld>
            <a:endParaRPr lang="en-US"/>
          </a:p>
        </p:txBody>
      </p:sp>
    </p:spTree>
    <p:extLst>
      <p:ext uri="{BB962C8B-B14F-4D97-AF65-F5344CB8AC3E}">
        <p14:creationId xmlns:p14="http://schemas.microsoft.com/office/powerpoint/2010/main" val="3315646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Toughness (and WT program) focuses on the mindset prior to a critical event with an emphasis on improved performance and ethical decision making as well as what happens after. Toughness focuses on performance enhancement in execution of the mission and making healthy sailors better at their job.</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15B451-6C7D-4A3A-AB23-40FE40D94B8B}" type="slidenum">
              <a:rPr lang="en-US" smtClean="0"/>
              <a:t>7</a:t>
            </a:fld>
            <a:endParaRPr lang="en-US"/>
          </a:p>
        </p:txBody>
      </p:sp>
    </p:spTree>
    <p:extLst>
      <p:ext uri="{BB962C8B-B14F-4D97-AF65-F5344CB8AC3E}">
        <p14:creationId xmlns:p14="http://schemas.microsoft.com/office/powerpoint/2010/main" val="3106703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CNO defines accountability as aligning our collective behavior with our mission. If integrity is about self, accountability is about community. It’s a commitment to give of myself for the sake of those I am connected to. I am connected to a mission-focused force, we maintain high standards, we honestly assess our progress and adjust as required, and as leaders in command we recognize the unique trust and confidence placed in us to operate independently. </a:t>
            </a:r>
          </a:p>
          <a:p>
            <a:pPr lvl="0"/>
            <a:r>
              <a:rPr lang="en-US" sz="1200" b="1" kern="1200" dirty="0" smtClean="0">
                <a:solidFill>
                  <a:schemeClr val="tx1"/>
                </a:solidFill>
                <a:effectLst/>
                <a:latin typeface="+mn-lt"/>
                <a:ea typeface="+mn-ea"/>
                <a:cs typeface="+mn-cs"/>
              </a:rPr>
              <a:t>ASK: As Chiefs, what are we accountable to?</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Traditionally, the definition of initiative has been pretty simple: find a job and do it. And while that is not a bad start, we all know that you can create plenty of problems by doing a job you have no place doing. The definition of initiative that comes from the design for maintaining maritime superiority is very helpful. </a:t>
            </a:r>
          </a:p>
          <a:p>
            <a:pPr lvl="0"/>
            <a:r>
              <a:rPr lang="en-US" sz="1200" b="1" kern="1200" dirty="0" smtClean="0">
                <a:solidFill>
                  <a:schemeClr val="tx1"/>
                </a:solidFill>
                <a:effectLst/>
                <a:latin typeface="+mn-lt"/>
                <a:ea typeface="+mn-ea"/>
                <a:cs typeface="+mn-cs"/>
              </a:rPr>
              <a:t>ASK: Why do you think Initiative is important to a Chief?</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Integrity is about aligning our behaviors to our values. Professionally, we share the common values of honor, courage, and commitment. These collective values unite us together as a team to accomplish the shared mission of defending the constitution. Our values align us as one as we defend freedom and democracy around the world. It is these values that keep our families safe and allow us to live out the American dream. They set for us our moral compass as Sailors, Chiefs and as an organization. </a:t>
            </a:r>
          </a:p>
          <a:p>
            <a:pPr lvl="0"/>
            <a:r>
              <a:rPr lang="en-US" sz="1200" kern="1200" dirty="0" smtClean="0">
                <a:solidFill>
                  <a:schemeClr val="tx1"/>
                </a:solidFill>
                <a:effectLst/>
                <a:latin typeface="+mn-lt"/>
                <a:ea typeface="+mn-ea"/>
                <a:cs typeface="+mn-cs"/>
              </a:rPr>
              <a:t>Toughness means that a warrior Sailor can take a hit and keep on going. How? By tapping all sources of strength, through rigorous training, a fighting spirit and the steadfast support of our families.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15B451-6C7D-4A3A-AB23-40FE40D94B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076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First we need to understand how our brains were designed to survive in situations like running away from bears (fight or flight). So we have to be purposeful in how we train a part of our brain called the Frontal Cortex to respond differently in high pressure situations. This is why we do mindfulness exercises - to strengthen this part of the brain. </a:t>
            </a:r>
          </a:p>
          <a:p>
            <a:pPr lvl="0"/>
            <a:r>
              <a:rPr lang="en-US" sz="1200" kern="1200" dirty="0" smtClean="0">
                <a:solidFill>
                  <a:schemeClr val="tx1"/>
                </a:solidFill>
                <a:effectLst/>
                <a:latin typeface="+mn-lt"/>
                <a:ea typeface="+mn-ea"/>
                <a:cs typeface="+mn-cs"/>
              </a:rPr>
              <a:t>Mindfulness is being fully aware of the present moment, not just what’s going on around you (we call this situational awareness), but also what’s going on internally. What are you thinking, feeling – what is your body doing. With this awareness we can respond instead of react. In order to build mindfulness we need to do specific mindfulness exercises to grow the frontal cortex. While there are hundreds of mindfulness exercises out there, we include four in WT: Recalibrate, Progressive Muscle Relaxation, Body Scan, and Mental Scan. These exercises require the person to focus on something in the here and now and when their mind wanders off, refocus without getting frustrated with yourself. This is the mental version of push-ups – something you do ahead of time to build strength. Sailors should not be waiting until the moment of Execution to do a mindfulness exercise. Just like they shouldn’t drop and do push-ups in the middle of General Quarters.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Self-talk is the constant thinking that occur inside our minds. These thoughts can be distracting and not helpful, therefore impeding performance. Recruits are taught how to improve their self-talk and write Performance Statements to realign thoughts to be more focused and helpful.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Mental rehearsal is a performance psychology technique of rehearsing in your mind, the exact steps necessary to complete a task. Mental rehearsal can apply to any physical activity (running, swimming, public speaking, reps and sets, inspections, etc.). When rehearsing something mentally, it should be vivid (using all senses) and controlled (only rehearsing what you want to happen).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15B451-6C7D-4A3A-AB23-40FE40D94B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3916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2336" y="2746702"/>
            <a:ext cx="8339328" cy="1470025"/>
          </a:xfrm>
          <a:prstGeom prst="rect">
            <a:avLst/>
          </a:prstGeom>
        </p:spPr>
        <p:txBody>
          <a:bodyPr>
            <a:normAutofit/>
          </a:bodyPr>
          <a:lstStyle>
            <a:lvl1pPr>
              <a:lnSpc>
                <a:spcPts val="5300"/>
              </a:lnSpc>
              <a:defRPr sz="4800" b="0">
                <a:solidFill>
                  <a:srgbClr val="0076A9"/>
                </a:solidFill>
                <a:latin typeface="Georgia" panose="02040502050405020303" pitchFamily="18" charset="0"/>
              </a:defRPr>
            </a:lvl1pPr>
          </a:lstStyle>
          <a:p>
            <a:r>
              <a:rPr lang="en-US" dirty="0"/>
              <a:t>Slide Show Title</a:t>
            </a:r>
          </a:p>
        </p:txBody>
      </p:sp>
      <p:sp>
        <p:nvSpPr>
          <p:cNvPr id="3" name="Subtitle 2"/>
          <p:cNvSpPr>
            <a:spLocks noGrp="1"/>
          </p:cNvSpPr>
          <p:nvPr>
            <p:ph type="subTitle" idx="1" hasCustomPrompt="1"/>
          </p:nvPr>
        </p:nvSpPr>
        <p:spPr>
          <a:xfrm>
            <a:off x="1371600" y="4633022"/>
            <a:ext cx="6400800" cy="1752600"/>
          </a:xfrm>
          <a:prstGeom prst="rect">
            <a:avLst/>
          </a:prstGeom>
        </p:spPr>
        <p:txBody>
          <a:bodyPr/>
          <a:lstStyle>
            <a:lvl1pPr marL="0" indent="0" algn="ctr">
              <a:spcBef>
                <a:spcPts val="0"/>
              </a:spcBef>
              <a:buNone/>
              <a:defRPr>
                <a:solidFill>
                  <a:schemeClr val="bg1">
                    <a:lumMod val="50000"/>
                  </a:schemeClr>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a:p>
            <a:r>
              <a:rPr lang="en-US" dirty="0"/>
              <a:t>Presenter</a:t>
            </a:r>
          </a:p>
        </p:txBody>
      </p:sp>
    </p:spTree>
    <p:extLst>
      <p:ext uri="{BB962C8B-B14F-4D97-AF65-F5344CB8AC3E}">
        <p14:creationId xmlns:p14="http://schemas.microsoft.com/office/powerpoint/2010/main" val="4277673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Heading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2336" y="2954982"/>
            <a:ext cx="8339328" cy="1470025"/>
          </a:xfrm>
          <a:prstGeom prst="rect">
            <a:avLst/>
          </a:prstGeom>
        </p:spPr>
        <p:txBody>
          <a:bodyPr>
            <a:normAutofit/>
          </a:bodyPr>
          <a:lstStyle>
            <a:lvl1pPr>
              <a:lnSpc>
                <a:spcPts val="5300"/>
              </a:lnSpc>
              <a:defRPr sz="4800" b="0">
                <a:solidFill>
                  <a:srgbClr val="0076A9"/>
                </a:solidFill>
                <a:latin typeface="Georgia" panose="02040502050405020303" pitchFamily="18" charset="0"/>
              </a:defRPr>
            </a:lvl1pPr>
          </a:lstStyle>
          <a:p>
            <a:r>
              <a:rPr lang="en-US" dirty="0"/>
              <a:t>Slide Show Title</a:t>
            </a:r>
            <a:br>
              <a:rPr lang="en-US" dirty="0"/>
            </a:br>
            <a:endParaRPr lang="en-US" dirty="0"/>
          </a:p>
        </p:txBody>
      </p:sp>
    </p:spTree>
    <p:extLst>
      <p:ext uri="{BB962C8B-B14F-4D97-AF65-F5344CB8AC3E}">
        <p14:creationId xmlns:p14="http://schemas.microsoft.com/office/powerpoint/2010/main" val="208103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oints w/Heading">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C0DCDA-A506-1147-B74B-2EC7EBB64B85}"/>
              </a:ext>
            </a:extLst>
          </p:cNvPr>
          <p:cNvSpPr/>
          <p:nvPr userDrawn="1"/>
        </p:nvSpPr>
        <p:spPr>
          <a:xfrm>
            <a:off x="357809" y="1013715"/>
            <a:ext cx="8401878" cy="675861"/>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CD0"/>
              </a:solidFill>
            </a:endParaRPr>
          </a:p>
        </p:txBody>
      </p:sp>
      <p:sp>
        <p:nvSpPr>
          <p:cNvPr id="16" name="Title 1">
            <a:extLst>
              <a:ext uri="{FF2B5EF4-FFF2-40B4-BE49-F238E27FC236}">
                <a16:creationId xmlns:a16="http://schemas.microsoft.com/office/drawing/2014/main" id="{611DDF3F-8375-2249-8A7C-033BBC844076}"/>
              </a:ext>
            </a:extLst>
          </p:cNvPr>
          <p:cNvSpPr txBox="1">
            <a:spLocks/>
          </p:cNvSpPr>
          <p:nvPr userDrawn="1"/>
        </p:nvSpPr>
        <p:spPr>
          <a:xfrm>
            <a:off x="460513" y="1008956"/>
            <a:ext cx="8140148" cy="696765"/>
          </a:xfrm>
          <a:prstGeom prst="rect">
            <a:avLst/>
          </a:prstGeom>
        </p:spPr>
        <p:txBody>
          <a:bodyPr>
            <a:normAutofit/>
          </a:bodyPr>
          <a:lstStyle>
            <a:lvl1pPr algn="l" defTabSz="457200" rtl="0" eaLnBrk="1" latinLnBrk="0" hangingPunct="1">
              <a:spcBef>
                <a:spcPct val="0"/>
              </a:spcBef>
              <a:buNone/>
              <a:defRPr sz="3800" b="0" kern="1200">
                <a:solidFill>
                  <a:srgbClr val="866D54"/>
                </a:solidFill>
                <a:latin typeface="Georgia" panose="02040502050405020303" pitchFamily="18" charset="0"/>
                <a:ea typeface="+mj-ea"/>
                <a:cs typeface="+mj-cs"/>
              </a:defRPr>
            </a:lvl1pPr>
          </a:lstStyle>
          <a:p>
            <a:endParaRPr lang="en-US" dirty="0"/>
          </a:p>
        </p:txBody>
      </p:sp>
      <p:sp>
        <p:nvSpPr>
          <p:cNvPr id="17" name="Subtitle 2">
            <a:extLst>
              <a:ext uri="{FF2B5EF4-FFF2-40B4-BE49-F238E27FC236}">
                <a16:creationId xmlns:a16="http://schemas.microsoft.com/office/drawing/2014/main" id="{79558238-6DA1-DA45-AC53-214CB80D8453}"/>
              </a:ext>
            </a:extLst>
          </p:cNvPr>
          <p:cNvSpPr txBox="1">
            <a:spLocks/>
          </p:cNvSpPr>
          <p:nvPr userDrawn="1"/>
        </p:nvSpPr>
        <p:spPr>
          <a:xfrm>
            <a:off x="460513" y="1951728"/>
            <a:ext cx="8299174" cy="4321516"/>
          </a:xfrm>
          <a:prstGeom prst="rect">
            <a:avLst/>
          </a:prstGeom>
        </p:spPr>
        <p:txBody>
          <a:bodyPr/>
          <a:lstStyle>
            <a:lvl1pPr marL="0" indent="0" algn="l" defTabSz="457200" rtl="0" eaLnBrk="1" latinLnBrk="0" hangingPunct="1">
              <a:spcBef>
                <a:spcPct val="20000"/>
              </a:spcBef>
              <a:buFont typeface="Arial"/>
              <a:buNone/>
              <a:defRPr sz="3200" kern="1200">
                <a:solidFill>
                  <a:srgbClr val="866D54"/>
                </a:solidFill>
                <a:latin typeface="Georgia" panose="02040502050405020303" pitchFamily="18" charset="0"/>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cxnSp>
        <p:nvCxnSpPr>
          <p:cNvPr id="24" name="Straight Connector 23">
            <a:extLst>
              <a:ext uri="{FF2B5EF4-FFF2-40B4-BE49-F238E27FC236}">
                <a16:creationId xmlns:a16="http://schemas.microsoft.com/office/drawing/2014/main" id="{444FBDF0-B57D-F245-8267-6FF2CFB95518}"/>
              </a:ext>
            </a:extLst>
          </p:cNvPr>
          <p:cNvCxnSpPr/>
          <p:nvPr userDrawn="1"/>
        </p:nvCxnSpPr>
        <p:spPr>
          <a:xfrm>
            <a:off x="357809" y="1688137"/>
            <a:ext cx="8401878" cy="0"/>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0" name="Title 29">
            <a:extLst>
              <a:ext uri="{FF2B5EF4-FFF2-40B4-BE49-F238E27FC236}">
                <a16:creationId xmlns:a16="http://schemas.microsoft.com/office/drawing/2014/main" id="{FA463B9A-CDD3-204A-B132-1EC10CE09CD2}"/>
              </a:ext>
            </a:extLst>
          </p:cNvPr>
          <p:cNvSpPr>
            <a:spLocks noGrp="1"/>
          </p:cNvSpPr>
          <p:nvPr>
            <p:ph type="title"/>
          </p:nvPr>
        </p:nvSpPr>
        <p:spPr>
          <a:xfrm>
            <a:off x="421309" y="1025283"/>
            <a:ext cx="8179352" cy="645271"/>
          </a:xfrm>
          <a:prstGeom prst="rect">
            <a:avLst/>
          </a:prstGeom>
        </p:spPr>
        <p:txBody>
          <a:bodyPr/>
          <a:lstStyle>
            <a:lvl1pPr algn="l">
              <a:defRPr sz="3800">
                <a:solidFill>
                  <a:srgbClr val="022A3A"/>
                </a:solidFill>
                <a:latin typeface="Georgia" panose="02040502050405020303" pitchFamily="18" charset="0"/>
              </a:defRPr>
            </a:lvl1pPr>
          </a:lstStyle>
          <a:p>
            <a:r>
              <a:rPr lang="en-US" dirty="0"/>
              <a:t>Click to edit Master title style</a:t>
            </a:r>
          </a:p>
        </p:txBody>
      </p:sp>
      <p:sp>
        <p:nvSpPr>
          <p:cNvPr id="19" name="Content Placeholder 2">
            <a:extLst>
              <a:ext uri="{FF2B5EF4-FFF2-40B4-BE49-F238E27FC236}">
                <a16:creationId xmlns:a16="http://schemas.microsoft.com/office/drawing/2014/main" id="{AD9CA8D4-9FBA-264B-9736-FD6DAC8B1E9F}"/>
              </a:ext>
            </a:extLst>
          </p:cNvPr>
          <p:cNvSpPr>
            <a:spLocks noGrp="1"/>
          </p:cNvSpPr>
          <p:nvPr>
            <p:ph idx="1"/>
          </p:nvPr>
        </p:nvSpPr>
        <p:spPr>
          <a:xfrm>
            <a:off x="460514" y="1885610"/>
            <a:ext cx="8140148" cy="4629622"/>
          </a:xfrm>
          <a:prstGeom prst="rect">
            <a:avLst/>
          </a:prstGeom>
        </p:spPr>
        <p:txBody>
          <a:bodyPr/>
          <a:lstStyle>
            <a:lvl1pPr marL="228600" indent="-228600">
              <a:lnSpc>
                <a:spcPts val="3500"/>
              </a:lnSpc>
              <a:spcBef>
                <a:spcPts val="800"/>
              </a:spcBef>
              <a:buSzPct val="95000"/>
              <a:tabLst>
                <a:tab pos="228600" algn="l"/>
              </a:tabLst>
              <a:defRPr>
                <a:solidFill>
                  <a:srgbClr val="022A3A"/>
                </a:solidFill>
                <a:latin typeface="Georgia" panose="02040502050405020303" pitchFamily="18" charset="0"/>
              </a:defRPr>
            </a:lvl1pPr>
            <a:lvl2pPr marL="457200" indent="-228600" hangingPunct="0">
              <a:lnSpc>
                <a:spcPts val="3000"/>
              </a:lnSpc>
              <a:spcBef>
                <a:spcPts val="400"/>
              </a:spcBef>
              <a:buFont typeface=".AppleSystemUIFont"/>
              <a:buChar char="-"/>
              <a:tabLst>
                <a:tab pos="457200" algn="l"/>
              </a:tabLst>
              <a:defRPr baseline="0">
                <a:solidFill>
                  <a:schemeClr val="bg1">
                    <a:lumMod val="50000"/>
                  </a:schemeClr>
                </a:solidFill>
                <a:latin typeface="Georgia" panose="02040502050405020303" pitchFamily="18" charset="0"/>
              </a:defRPr>
            </a:lvl2pPr>
            <a:lvl3pPr marL="628650" indent="-171450">
              <a:lnSpc>
                <a:spcPts val="2600"/>
              </a:lnSpc>
              <a:spcBef>
                <a:spcPts val="200"/>
              </a:spcBef>
              <a:buSzPct val="95000"/>
              <a:buFont typeface="Arial" panose="020B0604020202020204" pitchFamily="34" charset="0"/>
              <a:buChar char="•"/>
              <a:tabLst>
                <a:tab pos="628650" algn="l"/>
              </a:tabLst>
              <a:defRPr>
                <a:solidFill>
                  <a:schemeClr val="bg1">
                    <a:lumMod val="50000"/>
                  </a:schemeClr>
                </a:solidFill>
                <a:latin typeface="Georgia" panose="02040502050405020303" pitchFamily="18" charset="0"/>
              </a:defRPr>
            </a:lvl3pPr>
            <a:lvl4pPr marL="800100" indent="-171450">
              <a:lnSpc>
                <a:spcPts val="2200"/>
              </a:lnSpc>
              <a:spcBef>
                <a:spcPts val="0"/>
              </a:spcBef>
              <a:buFont typeface=".AppleSystemUIFont"/>
              <a:buChar char="-"/>
              <a:tabLst>
                <a:tab pos="800100" algn="l"/>
              </a:tabLst>
              <a:defRPr>
                <a:solidFill>
                  <a:schemeClr val="bg1">
                    <a:lumMod val="50000"/>
                  </a:schemeClr>
                </a:solidFill>
                <a:latin typeface="Georgia" panose="02040502050405020303" pitchFamily="18" charset="0"/>
              </a:defRPr>
            </a:lvl4pPr>
            <a:lvl5pPr marL="1208088" indent="-168275">
              <a:spcBef>
                <a:spcPts val="0"/>
              </a:spcBef>
              <a:buFont typeface="Arial" panose="020B0604020202020204" pitchFamily="34" charset="0"/>
              <a:buChar char="•"/>
              <a:tabLst>
                <a:tab pos="1196975" algn="l"/>
              </a:tabLst>
              <a:defRPr>
                <a:solidFill>
                  <a:srgbClr val="A8934B"/>
                </a:solidFill>
                <a:latin typeface="Georgia" panose="020405020504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a:extLst>
              <a:ext uri="{FF2B5EF4-FFF2-40B4-BE49-F238E27FC236}">
                <a16:creationId xmlns:a16="http://schemas.microsoft.com/office/drawing/2014/main" id="{444FBDF0-B57D-F245-8267-6FF2CFB95518}"/>
              </a:ext>
            </a:extLst>
          </p:cNvPr>
          <p:cNvCxnSpPr/>
          <p:nvPr userDrawn="1"/>
        </p:nvCxnSpPr>
        <p:spPr>
          <a:xfrm>
            <a:off x="357809" y="1011620"/>
            <a:ext cx="8401878" cy="0"/>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355776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Points w/ Heading">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C0DCDA-A506-1147-B74B-2EC7EBB64B85}"/>
              </a:ext>
            </a:extLst>
          </p:cNvPr>
          <p:cNvSpPr/>
          <p:nvPr userDrawn="1"/>
        </p:nvSpPr>
        <p:spPr>
          <a:xfrm>
            <a:off x="357809" y="1013715"/>
            <a:ext cx="8401878" cy="675861"/>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611DDF3F-8375-2249-8A7C-033BBC844076}"/>
              </a:ext>
            </a:extLst>
          </p:cNvPr>
          <p:cNvSpPr txBox="1">
            <a:spLocks/>
          </p:cNvSpPr>
          <p:nvPr userDrawn="1"/>
        </p:nvSpPr>
        <p:spPr>
          <a:xfrm>
            <a:off x="460513" y="1008956"/>
            <a:ext cx="8140148" cy="696765"/>
          </a:xfrm>
          <a:prstGeom prst="rect">
            <a:avLst/>
          </a:prstGeom>
        </p:spPr>
        <p:txBody>
          <a:bodyPr>
            <a:normAutofit/>
          </a:bodyPr>
          <a:lstStyle>
            <a:lvl1pPr algn="l" defTabSz="457200" rtl="0" eaLnBrk="1" latinLnBrk="0" hangingPunct="1">
              <a:spcBef>
                <a:spcPct val="0"/>
              </a:spcBef>
              <a:buNone/>
              <a:defRPr sz="3800" b="0" kern="1200">
                <a:solidFill>
                  <a:srgbClr val="866D54"/>
                </a:solidFill>
                <a:latin typeface="Georgia" panose="02040502050405020303" pitchFamily="18" charset="0"/>
                <a:ea typeface="+mj-ea"/>
                <a:cs typeface="+mj-cs"/>
              </a:defRPr>
            </a:lvl1pPr>
          </a:lstStyle>
          <a:p>
            <a:endParaRPr lang="en-US" dirty="0"/>
          </a:p>
        </p:txBody>
      </p:sp>
      <p:sp>
        <p:nvSpPr>
          <p:cNvPr id="17" name="Subtitle 2">
            <a:extLst>
              <a:ext uri="{FF2B5EF4-FFF2-40B4-BE49-F238E27FC236}">
                <a16:creationId xmlns:a16="http://schemas.microsoft.com/office/drawing/2014/main" id="{79558238-6DA1-DA45-AC53-214CB80D8453}"/>
              </a:ext>
            </a:extLst>
          </p:cNvPr>
          <p:cNvSpPr txBox="1">
            <a:spLocks/>
          </p:cNvSpPr>
          <p:nvPr userDrawn="1"/>
        </p:nvSpPr>
        <p:spPr>
          <a:xfrm>
            <a:off x="460513" y="1951728"/>
            <a:ext cx="8299174" cy="4321516"/>
          </a:xfrm>
          <a:prstGeom prst="rect">
            <a:avLst/>
          </a:prstGeom>
        </p:spPr>
        <p:txBody>
          <a:bodyPr/>
          <a:lstStyle>
            <a:lvl1pPr marL="0" indent="0" algn="l" defTabSz="457200" rtl="0" eaLnBrk="1" latinLnBrk="0" hangingPunct="1">
              <a:spcBef>
                <a:spcPct val="20000"/>
              </a:spcBef>
              <a:buFont typeface="Arial"/>
              <a:buNone/>
              <a:defRPr sz="3200" kern="1200">
                <a:solidFill>
                  <a:srgbClr val="866D54"/>
                </a:solidFill>
                <a:latin typeface="Georgia" panose="02040502050405020303" pitchFamily="18" charset="0"/>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cxnSp>
        <p:nvCxnSpPr>
          <p:cNvPr id="24" name="Straight Connector 23">
            <a:extLst>
              <a:ext uri="{FF2B5EF4-FFF2-40B4-BE49-F238E27FC236}">
                <a16:creationId xmlns:a16="http://schemas.microsoft.com/office/drawing/2014/main" id="{444FBDF0-B57D-F245-8267-6FF2CFB95518}"/>
              </a:ext>
            </a:extLst>
          </p:cNvPr>
          <p:cNvCxnSpPr>
            <a:cxnSpLocks/>
          </p:cNvCxnSpPr>
          <p:nvPr userDrawn="1"/>
        </p:nvCxnSpPr>
        <p:spPr>
          <a:xfrm>
            <a:off x="357809" y="1688137"/>
            <a:ext cx="8398264" cy="0"/>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0" name="Title 29">
            <a:extLst>
              <a:ext uri="{FF2B5EF4-FFF2-40B4-BE49-F238E27FC236}">
                <a16:creationId xmlns:a16="http://schemas.microsoft.com/office/drawing/2014/main" id="{FA463B9A-CDD3-204A-B132-1EC10CE09CD2}"/>
              </a:ext>
            </a:extLst>
          </p:cNvPr>
          <p:cNvSpPr>
            <a:spLocks noGrp="1"/>
          </p:cNvSpPr>
          <p:nvPr>
            <p:ph type="title"/>
          </p:nvPr>
        </p:nvSpPr>
        <p:spPr>
          <a:xfrm>
            <a:off x="421309" y="1025283"/>
            <a:ext cx="8179352" cy="645271"/>
          </a:xfrm>
          <a:prstGeom prst="rect">
            <a:avLst/>
          </a:prstGeom>
        </p:spPr>
        <p:txBody>
          <a:bodyPr/>
          <a:lstStyle>
            <a:lvl1pPr algn="l">
              <a:defRPr sz="3800">
                <a:solidFill>
                  <a:srgbClr val="022A3A"/>
                </a:solidFill>
                <a:latin typeface="Georgia" panose="02040502050405020303" pitchFamily="18" charset="0"/>
              </a:defRPr>
            </a:lvl1pPr>
          </a:lstStyle>
          <a:p>
            <a:r>
              <a:rPr lang="en-US" dirty="0"/>
              <a:t>Click to edit Master title style</a:t>
            </a:r>
          </a:p>
        </p:txBody>
      </p:sp>
      <p:sp>
        <p:nvSpPr>
          <p:cNvPr id="19" name="Content Placeholder 2">
            <a:extLst>
              <a:ext uri="{FF2B5EF4-FFF2-40B4-BE49-F238E27FC236}">
                <a16:creationId xmlns:a16="http://schemas.microsoft.com/office/drawing/2014/main" id="{AD9CA8D4-9FBA-264B-9736-FD6DAC8B1E9F}"/>
              </a:ext>
            </a:extLst>
          </p:cNvPr>
          <p:cNvSpPr>
            <a:spLocks noGrp="1"/>
          </p:cNvSpPr>
          <p:nvPr>
            <p:ph idx="1"/>
          </p:nvPr>
        </p:nvSpPr>
        <p:spPr>
          <a:xfrm>
            <a:off x="460514" y="1885610"/>
            <a:ext cx="8140148" cy="4629622"/>
          </a:xfrm>
          <a:prstGeom prst="rect">
            <a:avLst/>
          </a:prstGeom>
        </p:spPr>
        <p:txBody>
          <a:bodyPr/>
          <a:lstStyle>
            <a:lvl1pPr marL="514350" indent="-514350">
              <a:lnSpc>
                <a:spcPts val="3500"/>
              </a:lnSpc>
              <a:spcBef>
                <a:spcPts val="800"/>
              </a:spcBef>
              <a:buSzPct val="95000"/>
              <a:buFont typeface="+mj-lt"/>
              <a:buAutoNum type="arabicPeriod"/>
              <a:tabLst>
                <a:tab pos="508000" algn="l"/>
              </a:tabLst>
              <a:defRPr>
                <a:solidFill>
                  <a:srgbClr val="022A3A"/>
                </a:solidFill>
                <a:latin typeface="Georgia" panose="02040502050405020303" pitchFamily="18" charset="0"/>
              </a:defRPr>
            </a:lvl1pPr>
            <a:lvl2pPr marL="742950" indent="-228600" hangingPunct="0">
              <a:lnSpc>
                <a:spcPts val="3000"/>
              </a:lnSpc>
              <a:spcBef>
                <a:spcPts val="400"/>
              </a:spcBef>
              <a:buFont typeface="System Font Regular"/>
              <a:buChar char="-"/>
              <a:tabLst>
                <a:tab pos="742950" algn="l"/>
              </a:tabLst>
              <a:defRPr baseline="0">
                <a:solidFill>
                  <a:schemeClr val="bg1">
                    <a:lumMod val="50000"/>
                  </a:schemeClr>
                </a:solidFill>
                <a:latin typeface="Georgia" panose="02040502050405020303" pitchFamily="18" charset="0"/>
              </a:defRPr>
            </a:lvl2pPr>
            <a:lvl3pPr marL="850900" indent="-165100">
              <a:lnSpc>
                <a:spcPts val="2600"/>
              </a:lnSpc>
              <a:spcBef>
                <a:spcPts val="200"/>
              </a:spcBef>
              <a:buSzPct val="95000"/>
              <a:buFont typeface="Arial" panose="020B0604020202020204" pitchFamily="34" charset="0"/>
              <a:buChar char="•"/>
              <a:tabLst>
                <a:tab pos="850900" algn="l"/>
              </a:tabLst>
              <a:defRPr>
                <a:solidFill>
                  <a:schemeClr val="bg1">
                    <a:lumMod val="50000"/>
                  </a:schemeClr>
                </a:solidFill>
                <a:latin typeface="Georgia" panose="02040502050405020303" pitchFamily="18" charset="0"/>
              </a:defRPr>
            </a:lvl3pPr>
            <a:lvl4pPr marL="1028700" indent="-171450">
              <a:lnSpc>
                <a:spcPts val="2200"/>
              </a:lnSpc>
              <a:spcBef>
                <a:spcPts val="0"/>
              </a:spcBef>
              <a:buFont typeface=".AppleSystemUIFont"/>
              <a:buChar char="-"/>
              <a:tabLst>
                <a:tab pos="1027113" algn="l"/>
              </a:tabLst>
              <a:defRPr>
                <a:solidFill>
                  <a:schemeClr val="bg1">
                    <a:lumMod val="50000"/>
                  </a:schemeClr>
                </a:solidFill>
                <a:latin typeface="Georgia" panose="02040502050405020303" pitchFamily="18" charset="0"/>
              </a:defRPr>
            </a:lvl4pPr>
            <a:lvl5pPr marL="1208088" indent="-168275">
              <a:spcBef>
                <a:spcPts val="0"/>
              </a:spcBef>
              <a:buFont typeface="Arial" panose="020B0604020202020204" pitchFamily="34" charset="0"/>
              <a:buChar char="•"/>
              <a:tabLst>
                <a:tab pos="1196975" algn="l"/>
              </a:tabLst>
              <a:defRPr>
                <a:solidFill>
                  <a:srgbClr val="A8934B"/>
                </a:solidFill>
                <a:latin typeface="Georgia" panose="020405020504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9" name="Straight Connector 8">
            <a:extLst>
              <a:ext uri="{FF2B5EF4-FFF2-40B4-BE49-F238E27FC236}">
                <a16:creationId xmlns:a16="http://schemas.microsoft.com/office/drawing/2014/main" id="{4337BA1F-3875-144C-BBCC-D989D91029F0}"/>
              </a:ext>
            </a:extLst>
          </p:cNvPr>
          <p:cNvCxnSpPr>
            <a:cxnSpLocks/>
          </p:cNvCxnSpPr>
          <p:nvPr userDrawn="1"/>
        </p:nvCxnSpPr>
        <p:spPr>
          <a:xfrm>
            <a:off x="357809" y="1023118"/>
            <a:ext cx="8398264" cy="0"/>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322606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Points w/o Heading">
    <p:bg>
      <p:bgPr>
        <a:solidFill>
          <a:schemeClr val="bg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11DDF3F-8375-2249-8A7C-033BBC844076}"/>
              </a:ext>
            </a:extLst>
          </p:cNvPr>
          <p:cNvSpPr txBox="1">
            <a:spLocks/>
          </p:cNvSpPr>
          <p:nvPr userDrawn="1"/>
        </p:nvSpPr>
        <p:spPr>
          <a:xfrm>
            <a:off x="460513" y="1008956"/>
            <a:ext cx="8140148" cy="696765"/>
          </a:xfrm>
          <a:prstGeom prst="rect">
            <a:avLst/>
          </a:prstGeom>
        </p:spPr>
        <p:txBody>
          <a:bodyPr>
            <a:normAutofit/>
          </a:bodyPr>
          <a:lstStyle>
            <a:lvl1pPr algn="l" defTabSz="457200" rtl="0" eaLnBrk="1" latinLnBrk="0" hangingPunct="1">
              <a:spcBef>
                <a:spcPct val="0"/>
              </a:spcBef>
              <a:buNone/>
              <a:defRPr sz="3800" b="0" kern="1200">
                <a:solidFill>
                  <a:srgbClr val="866D54"/>
                </a:solidFill>
                <a:latin typeface="Georgia" panose="02040502050405020303" pitchFamily="18" charset="0"/>
                <a:ea typeface="+mj-ea"/>
                <a:cs typeface="+mj-cs"/>
              </a:defRPr>
            </a:lvl1pPr>
          </a:lstStyle>
          <a:p>
            <a:endParaRPr lang="en-US" dirty="0"/>
          </a:p>
        </p:txBody>
      </p:sp>
      <p:sp>
        <p:nvSpPr>
          <p:cNvPr id="17" name="Subtitle 2">
            <a:extLst>
              <a:ext uri="{FF2B5EF4-FFF2-40B4-BE49-F238E27FC236}">
                <a16:creationId xmlns:a16="http://schemas.microsoft.com/office/drawing/2014/main" id="{79558238-6DA1-DA45-AC53-214CB80D8453}"/>
              </a:ext>
            </a:extLst>
          </p:cNvPr>
          <p:cNvSpPr txBox="1">
            <a:spLocks/>
          </p:cNvSpPr>
          <p:nvPr userDrawn="1"/>
        </p:nvSpPr>
        <p:spPr>
          <a:xfrm>
            <a:off x="460513" y="1951728"/>
            <a:ext cx="8299174" cy="4321516"/>
          </a:xfrm>
          <a:prstGeom prst="rect">
            <a:avLst/>
          </a:prstGeom>
        </p:spPr>
        <p:txBody>
          <a:bodyPr/>
          <a:lstStyle>
            <a:lvl1pPr marL="0" indent="0" algn="l" defTabSz="457200" rtl="0" eaLnBrk="1" latinLnBrk="0" hangingPunct="1">
              <a:spcBef>
                <a:spcPct val="20000"/>
              </a:spcBef>
              <a:buFont typeface="Arial"/>
              <a:buNone/>
              <a:defRPr sz="3200" kern="1200">
                <a:solidFill>
                  <a:srgbClr val="866D54"/>
                </a:solidFill>
                <a:latin typeface="Georgia" panose="02040502050405020303" pitchFamily="18" charset="0"/>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sp>
        <p:nvSpPr>
          <p:cNvPr id="19" name="Content Placeholder 2">
            <a:extLst>
              <a:ext uri="{FF2B5EF4-FFF2-40B4-BE49-F238E27FC236}">
                <a16:creationId xmlns:a16="http://schemas.microsoft.com/office/drawing/2014/main" id="{AD9CA8D4-9FBA-264B-9736-FD6DAC8B1E9F}"/>
              </a:ext>
            </a:extLst>
          </p:cNvPr>
          <p:cNvSpPr>
            <a:spLocks noGrp="1"/>
          </p:cNvSpPr>
          <p:nvPr>
            <p:ph idx="1"/>
          </p:nvPr>
        </p:nvSpPr>
        <p:spPr>
          <a:xfrm>
            <a:off x="460514" y="1214051"/>
            <a:ext cx="8140148" cy="5301181"/>
          </a:xfrm>
          <a:prstGeom prst="rect">
            <a:avLst/>
          </a:prstGeom>
        </p:spPr>
        <p:txBody>
          <a:bodyPr/>
          <a:lstStyle>
            <a:lvl1pPr marL="228600" indent="-228600">
              <a:lnSpc>
                <a:spcPts val="3500"/>
              </a:lnSpc>
              <a:spcBef>
                <a:spcPts val="800"/>
              </a:spcBef>
              <a:buSzPct val="95000"/>
              <a:tabLst/>
              <a:defRPr>
                <a:solidFill>
                  <a:srgbClr val="022A3A"/>
                </a:solidFill>
                <a:latin typeface="Georgia" panose="02040502050405020303" pitchFamily="18" charset="0"/>
              </a:defRPr>
            </a:lvl1pPr>
            <a:lvl2pPr marL="457200" indent="-228600" hangingPunct="0">
              <a:lnSpc>
                <a:spcPts val="3000"/>
              </a:lnSpc>
              <a:spcBef>
                <a:spcPts val="400"/>
              </a:spcBef>
              <a:buFont typeface=".AppleSystemUIFont"/>
              <a:buChar char="-"/>
              <a:tabLst>
                <a:tab pos="457200" algn="l"/>
              </a:tabLst>
              <a:defRPr baseline="0">
                <a:solidFill>
                  <a:schemeClr val="bg1">
                    <a:lumMod val="50000"/>
                  </a:schemeClr>
                </a:solidFill>
                <a:latin typeface="Georgia" panose="02040502050405020303" pitchFamily="18" charset="0"/>
              </a:defRPr>
            </a:lvl2pPr>
            <a:lvl3pPr marL="685800" indent="-165100">
              <a:lnSpc>
                <a:spcPts val="2600"/>
              </a:lnSpc>
              <a:spcBef>
                <a:spcPts val="200"/>
              </a:spcBef>
              <a:buSzPct val="95000"/>
              <a:buFont typeface="Arial" panose="020B0604020202020204" pitchFamily="34" charset="0"/>
              <a:buChar char="•"/>
              <a:tabLst>
                <a:tab pos="685800" algn="l"/>
              </a:tabLst>
              <a:defRPr>
                <a:solidFill>
                  <a:schemeClr val="bg1">
                    <a:lumMod val="50000"/>
                  </a:schemeClr>
                </a:solidFill>
                <a:latin typeface="Georgia" panose="02040502050405020303" pitchFamily="18" charset="0"/>
              </a:defRPr>
            </a:lvl3pPr>
            <a:lvl4pPr marL="850900" indent="-165100">
              <a:lnSpc>
                <a:spcPts val="2200"/>
              </a:lnSpc>
              <a:spcBef>
                <a:spcPts val="0"/>
              </a:spcBef>
              <a:buFont typeface=".AppleSystemUIFont"/>
              <a:buChar char="-"/>
              <a:tabLst>
                <a:tab pos="850900" algn="l"/>
              </a:tabLst>
              <a:defRPr>
                <a:solidFill>
                  <a:schemeClr val="bg1">
                    <a:lumMod val="50000"/>
                  </a:schemeClr>
                </a:solidFill>
                <a:latin typeface="Georgia" panose="02040502050405020303" pitchFamily="18" charset="0"/>
              </a:defRPr>
            </a:lvl4pPr>
            <a:lvl5pPr marL="1208088" indent="-168275">
              <a:spcBef>
                <a:spcPts val="0"/>
              </a:spcBef>
              <a:buFont typeface="Arial" panose="020B0604020202020204" pitchFamily="34" charset="0"/>
              <a:buChar char="•"/>
              <a:tabLst>
                <a:tab pos="1196975" algn="l"/>
              </a:tabLst>
              <a:defRPr>
                <a:solidFill>
                  <a:srgbClr val="A8934B"/>
                </a:solidFill>
                <a:latin typeface="Georgia" panose="020405020504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0153455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B75CBCD3-4A39-464C-A4A1-B38248382911}"/>
              </a:ext>
            </a:extLst>
          </p:cNvPr>
          <p:cNvSpPr txBox="1">
            <a:spLocks/>
          </p:cNvSpPr>
          <p:nvPr userDrawn="1"/>
        </p:nvSpPr>
        <p:spPr>
          <a:xfrm>
            <a:off x="460513" y="1951728"/>
            <a:ext cx="8299174" cy="4321516"/>
          </a:xfrm>
          <a:prstGeom prst="rect">
            <a:avLst/>
          </a:prstGeom>
        </p:spPr>
        <p:txBody>
          <a:bodyPr/>
          <a:lstStyle>
            <a:lvl1pPr marL="0" indent="0" algn="l" defTabSz="457200" rtl="0" eaLnBrk="1" latinLnBrk="0" hangingPunct="1">
              <a:spcBef>
                <a:spcPct val="20000"/>
              </a:spcBef>
              <a:buFont typeface="Arial"/>
              <a:buNone/>
              <a:defRPr sz="3200" kern="1200">
                <a:solidFill>
                  <a:srgbClr val="866D54"/>
                </a:solidFill>
                <a:latin typeface="Georgia" panose="02040502050405020303" pitchFamily="18" charset="0"/>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368843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3200" b="1" i="0">
                <a:solidFill>
                  <a:srgbClr val="00206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228600" indent="-228600">
              <a:buFont typeface="Wingdings" panose="05000000000000000000" pitchFamily="2" charset="2"/>
              <a:buChar char="§"/>
              <a:defRPr sz="2000" b="1">
                <a:latin typeface="Arial" panose="020B0604020202020204" pitchFamily="34" charset="0"/>
                <a:cs typeface="Arial" panose="020B0604020202020204" pitchFamily="34" charset="0"/>
              </a:defRPr>
            </a:lvl1pPr>
            <a:lvl2pPr marL="457200" indent="-228600">
              <a:buFont typeface="Arial" panose="020B0604020202020204" pitchFamily="34" charset="0"/>
              <a:buChar char="•"/>
              <a:defRPr sz="1800">
                <a:latin typeface="Arial" panose="020B0604020202020204" pitchFamily="34" charset="0"/>
                <a:cs typeface="Arial" panose="020B0604020202020204" pitchFamily="34" charset="0"/>
              </a:defRPr>
            </a:lvl2pPr>
            <a:lvl3pPr marL="804863" indent="-228600">
              <a:buFont typeface="Arial" panose="020B0604020202020204" pitchFamily="34" charset="0"/>
              <a:buChar char="̶"/>
              <a:defRPr sz="1600">
                <a:latin typeface="Arial" panose="020B0604020202020204" pitchFamily="34" charset="0"/>
                <a:cs typeface="Arial" panose="020B0604020202020204" pitchFamily="34" charset="0"/>
              </a:defRPr>
            </a:lvl3pPr>
            <a:lvl4pPr marL="1033463"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1262063"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88045142"/>
      </p:ext>
    </p:extLst>
  </p:cSld>
  <p:clrMapOvr>
    <a:masterClrMapping/>
  </p:clrMapOvr>
  <p:extLst mod="1">
    <p:ext uri="{DCECCB84-F9BA-43D5-87BE-67443E8EF086}">
      <p15:sldGuideLst xmlns:p15="http://schemas.microsoft.com/office/powerpoint/2012/main">
        <p15:guide id="1" pos="2880">
          <p15:clr>
            <a:srgbClr val="FBAE40"/>
          </p15:clr>
        </p15:guide>
        <p15:guide id="2" orient="horz" pos="8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750"/>
            </a:lvl1pPr>
          </a:lstStyle>
          <a:p>
            <a:fld id="{404AB8AB-3EBC-43BA-8934-64629AF2189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61624736"/>
      </p:ext>
    </p:extLst>
  </p:cSld>
  <p:clrMapOvr>
    <a:masterClrMapping/>
  </p:clrMapOvr>
  <p:extLst mod="1">
    <p:ext uri="{DCECCB84-F9BA-43D5-87BE-67443E8EF086}">
      <p15:sldGuideLst xmlns:p15="http://schemas.microsoft.com/office/powerpoint/2012/main">
        <p15:guide id="1" pos="2880">
          <p15:clr>
            <a:srgbClr val="FBAE40"/>
          </p15:clr>
        </p15:guide>
        <p15:guide id="2" orient="horz" pos="81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EDDC62-1507-9C4F-AB88-02288D2755E7}"/>
              </a:ext>
            </a:extLst>
          </p:cNvPr>
          <p:cNvSpPr/>
          <p:nvPr userDrawn="1"/>
        </p:nvSpPr>
        <p:spPr>
          <a:xfrm>
            <a:off x="-1" y="143663"/>
            <a:ext cx="9144001" cy="682946"/>
          </a:xfrm>
          <a:prstGeom prst="rect">
            <a:avLst/>
          </a:prstGeom>
          <a:solidFill>
            <a:srgbClr val="022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5F15A37-235D-ED4B-A0D6-218B8E8DA9E1}"/>
              </a:ext>
            </a:extLst>
          </p:cNvPr>
          <p:cNvSpPr/>
          <p:nvPr userDrawn="1"/>
        </p:nvSpPr>
        <p:spPr>
          <a:xfrm>
            <a:off x="0" y="0"/>
            <a:ext cx="9144000" cy="144309"/>
          </a:xfrm>
          <a:prstGeom prst="rect">
            <a:avLst/>
          </a:prstGeom>
          <a:solidFill>
            <a:srgbClr val="E8B0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8B00F"/>
              </a:solidFill>
            </a:endParaRPr>
          </a:p>
        </p:txBody>
      </p:sp>
      <p:sp>
        <p:nvSpPr>
          <p:cNvPr id="5" name="Rectangle 4">
            <a:extLst>
              <a:ext uri="{FF2B5EF4-FFF2-40B4-BE49-F238E27FC236}">
                <a16:creationId xmlns:a16="http://schemas.microsoft.com/office/drawing/2014/main" id="{42A01518-4E42-CD40-9B7A-9C7E1382DF77}"/>
              </a:ext>
            </a:extLst>
          </p:cNvPr>
          <p:cNvSpPr/>
          <p:nvPr userDrawn="1"/>
        </p:nvSpPr>
        <p:spPr>
          <a:xfrm>
            <a:off x="-1" y="6713691"/>
            <a:ext cx="9144000" cy="144309"/>
          </a:xfrm>
          <a:prstGeom prst="rect">
            <a:avLst/>
          </a:prstGeom>
          <a:solidFill>
            <a:srgbClr val="E8B0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2" descr="New Logo for U.S. Navy by Y&am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9350" t="11684" r="7645" b="31314"/>
          <a:stretch/>
        </p:blipFill>
        <p:spPr bwMode="auto">
          <a:xfrm>
            <a:off x="7462964" y="221116"/>
            <a:ext cx="1543295" cy="552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1" y="6662734"/>
            <a:ext cx="9143998" cy="215444"/>
          </a:xfrm>
          <a:prstGeom prst="rect">
            <a:avLst/>
          </a:prstGeom>
          <a:noFill/>
        </p:spPr>
        <p:txBody>
          <a:bodyPr wrap="square" rtlCol="0">
            <a:spAutoFit/>
          </a:bodyPr>
          <a:lstStyle/>
          <a:p>
            <a:pPr algn="ctr"/>
            <a:r>
              <a:rPr lang="en-US" sz="800" dirty="0" smtClean="0">
                <a:solidFill>
                  <a:srgbClr val="022A3A"/>
                </a:solidFill>
                <a:latin typeface="Georgia" panose="02040502050405020303" pitchFamily="18" charset="0"/>
              </a:rPr>
              <a:t>UNCLASSIFIED</a:t>
            </a:r>
            <a:endParaRPr lang="en-US" sz="800" dirty="0">
              <a:solidFill>
                <a:srgbClr val="022A3A"/>
              </a:solidFill>
              <a:latin typeface="Georgia" panose="02040502050405020303" pitchFamily="18" charset="0"/>
            </a:endParaRPr>
          </a:p>
        </p:txBody>
      </p:sp>
      <p:pic>
        <p:nvPicPr>
          <p:cNvPr id="9" name="Picture 4" descr="Chief petty officer (United States) - Wikipedia"/>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95107" y="65665"/>
            <a:ext cx="516970" cy="7879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 y="144309"/>
            <a:ext cx="682300" cy="682300"/>
          </a:xfrm>
          <a:prstGeom prst="rect">
            <a:avLst/>
          </a:prstGeom>
        </p:spPr>
      </p:pic>
      <p:pic>
        <p:nvPicPr>
          <p:cNvPr id="13" name="Picture 12"/>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780663" y="142828"/>
            <a:ext cx="682301" cy="683781"/>
          </a:xfrm>
          <a:prstGeom prst="rect">
            <a:avLst/>
          </a:prstGeom>
        </p:spPr>
      </p:pic>
    </p:spTree>
    <p:extLst>
      <p:ext uri="{BB962C8B-B14F-4D97-AF65-F5344CB8AC3E}">
        <p14:creationId xmlns:p14="http://schemas.microsoft.com/office/powerpoint/2010/main" val="216773679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3" r:id="rId4"/>
    <p:sldLayoutId id="2147483652" r:id="rId5"/>
    <p:sldLayoutId id="2147483651" r:id="rId6"/>
    <p:sldLayoutId id="2147483655" r:id="rId7"/>
    <p:sldLayoutId id="2147483656"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40454" y="1021588"/>
            <a:ext cx="3265793" cy="3105705"/>
          </a:xfrm>
          <a:prstGeom prst="rect">
            <a:avLst/>
          </a:prstGeom>
        </p:spPr>
      </p:pic>
      <p:sp>
        <p:nvSpPr>
          <p:cNvPr id="2" name="Title 1">
            <a:extLst>
              <a:ext uri="{FF2B5EF4-FFF2-40B4-BE49-F238E27FC236}">
                <a16:creationId xmlns:a16="http://schemas.microsoft.com/office/drawing/2014/main" id="{209BD0D1-30F8-E746-8654-D186A0358C15}"/>
              </a:ext>
            </a:extLst>
          </p:cNvPr>
          <p:cNvSpPr>
            <a:spLocks noGrp="1"/>
          </p:cNvSpPr>
          <p:nvPr>
            <p:ph type="ctrTitle"/>
          </p:nvPr>
        </p:nvSpPr>
        <p:spPr>
          <a:xfrm>
            <a:off x="470430" y="4297356"/>
            <a:ext cx="8339328" cy="883023"/>
          </a:xfrm>
        </p:spPr>
        <p:txBody>
          <a:bodyPr>
            <a:normAutofit fontScale="90000"/>
          </a:bodyPr>
          <a:lstStyle/>
          <a:p>
            <a:r>
              <a:rPr lang="en-US" sz="6000" dirty="0" smtClean="0">
                <a:solidFill>
                  <a:srgbClr val="022A3A"/>
                </a:solidFill>
              </a:rPr>
              <a:t>Warrior Toughness</a:t>
            </a:r>
            <a:br>
              <a:rPr lang="en-US" sz="6000" dirty="0" smtClean="0">
                <a:solidFill>
                  <a:srgbClr val="022A3A"/>
                </a:solidFill>
              </a:rPr>
            </a:br>
            <a:r>
              <a:rPr lang="en-US" sz="4000" i="1" dirty="0">
                <a:solidFill>
                  <a:srgbClr val="022A3A"/>
                </a:solidFill>
                <a:latin typeface="Calibri"/>
              </a:rPr>
              <a:t>I</a:t>
            </a:r>
            <a:r>
              <a:rPr lang="en-US" sz="4000" i="1" dirty="0" smtClean="0">
                <a:solidFill>
                  <a:srgbClr val="022A3A"/>
                </a:solidFill>
                <a:latin typeface="Calibri"/>
              </a:rPr>
              <a:t>ntroduction for CPO’s</a:t>
            </a:r>
            <a:r>
              <a:rPr lang="en-US" sz="6000" dirty="0" smtClean="0">
                <a:solidFill>
                  <a:srgbClr val="022A3A"/>
                </a:solidFill>
              </a:rPr>
              <a:t/>
            </a:r>
            <a:br>
              <a:rPr lang="en-US" sz="6000" dirty="0" smtClean="0">
                <a:solidFill>
                  <a:srgbClr val="022A3A"/>
                </a:solidFill>
              </a:rPr>
            </a:br>
            <a:endParaRPr lang="en-US" sz="3200" dirty="0">
              <a:solidFill>
                <a:srgbClr val="022A3A"/>
              </a:solidFill>
            </a:endParaRPr>
          </a:p>
        </p:txBody>
      </p:sp>
      <p:sp>
        <p:nvSpPr>
          <p:cNvPr id="3" name="TextBox 2"/>
          <p:cNvSpPr txBox="1"/>
          <p:nvPr/>
        </p:nvSpPr>
        <p:spPr>
          <a:xfrm>
            <a:off x="6416040" y="6325385"/>
            <a:ext cx="2727960" cy="338554"/>
          </a:xfrm>
          <a:prstGeom prst="rect">
            <a:avLst/>
          </a:prstGeom>
          <a:noFill/>
        </p:spPr>
        <p:txBody>
          <a:bodyPr wrap="square" rtlCol="0">
            <a:spAutoFit/>
          </a:bodyPr>
          <a:lstStyle/>
          <a:p>
            <a:endParaRPr lang="en-US" sz="1600" dirty="0"/>
          </a:p>
        </p:txBody>
      </p:sp>
      <p:pic>
        <p:nvPicPr>
          <p:cNvPr id="1028" name="Picture 4" descr="Chief petty officer (United States)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5239" y="1426011"/>
            <a:ext cx="1413521" cy="21544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ief petty officer (United States)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329" y="97277"/>
            <a:ext cx="516970" cy="78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095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WT Competencies</a:t>
            </a:r>
            <a:endParaRPr lang="en-US" dirty="0"/>
          </a:p>
        </p:txBody>
      </p:sp>
      <p:sp>
        <p:nvSpPr>
          <p:cNvPr id="3" name="Content Placeholder 2"/>
          <p:cNvSpPr>
            <a:spLocks noGrp="1"/>
          </p:cNvSpPr>
          <p:nvPr>
            <p:ph idx="1"/>
          </p:nvPr>
        </p:nvSpPr>
        <p:spPr>
          <a:xfrm>
            <a:off x="421308" y="2041728"/>
            <a:ext cx="8354701" cy="4629622"/>
          </a:xfrm>
        </p:spPr>
        <p:txBody>
          <a:bodyPr/>
          <a:lstStyle/>
          <a:p>
            <a:r>
              <a:rPr lang="en-US" sz="2800" dirty="0" smtClean="0"/>
              <a:t>How have you used these performance psych skills in your personal or professional life?</a:t>
            </a:r>
          </a:p>
          <a:p>
            <a:endParaRPr lang="en-US" sz="2800" dirty="0"/>
          </a:p>
          <a:p>
            <a:pPr marL="0" indent="0">
              <a:buNone/>
            </a:pPr>
            <a:endParaRPr lang="en-US" sz="2800" dirty="0" smtClean="0"/>
          </a:p>
          <a:p>
            <a:r>
              <a:rPr lang="en-US" sz="2800" dirty="0" smtClean="0"/>
              <a:t>As a Chief, where might they be helpful in your division or department?  How could you encourage rehearsal of these techniques?</a:t>
            </a:r>
          </a:p>
          <a:p>
            <a:endParaRPr lang="en-US" dirty="0"/>
          </a:p>
        </p:txBody>
      </p:sp>
      <p:pic>
        <p:nvPicPr>
          <p:cNvPr id="4" name="Picture 4" descr="Chief petty officer (United States)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29" y="97277"/>
            <a:ext cx="516970" cy="78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169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308" y="2340220"/>
            <a:ext cx="8300659" cy="1692802"/>
          </a:xfrm>
        </p:spPr>
        <p:txBody>
          <a:bodyPr anchor="t"/>
          <a:lstStyle/>
          <a:p>
            <a:pPr marL="514350" indent="-514350" algn="ctr">
              <a:buAutoNum type="arabicPeriod"/>
            </a:pPr>
            <a:r>
              <a:rPr lang="en-US" sz="2800" dirty="0" smtClean="0">
                <a:latin typeface="Georgia"/>
              </a:rPr>
              <a:t>Take a hit and keep fighting.</a:t>
            </a:r>
            <a:endParaRPr lang="en-US" sz="2800" dirty="0">
              <a:latin typeface="Georgia"/>
            </a:endParaRPr>
          </a:p>
          <a:p>
            <a:pPr marL="514350" indent="-514350" algn="ctr">
              <a:buAutoNum type="arabicPeriod"/>
            </a:pPr>
            <a:r>
              <a:rPr lang="en-US" sz="2800" dirty="0">
                <a:latin typeface="Georgia"/>
              </a:rPr>
              <a:t>Perform under pressure.</a:t>
            </a:r>
          </a:p>
          <a:p>
            <a:pPr marL="514350" indent="-514350" algn="ctr">
              <a:buAutoNum type="arabicPeriod"/>
            </a:pPr>
            <a:r>
              <a:rPr lang="en-US" sz="2800" dirty="0" smtClean="0">
                <a:latin typeface="Georgia"/>
              </a:rPr>
              <a:t>Excel in the day-in and day-out grind.</a:t>
            </a:r>
            <a:endParaRPr lang="en-US" sz="2800" dirty="0">
              <a:latin typeface="Georgia"/>
            </a:endParaRPr>
          </a:p>
        </p:txBody>
      </p:sp>
      <p:sp>
        <p:nvSpPr>
          <p:cNvPr id="4" name="Rectangle 3"/>
          <p:cNvSpPr/>
          <p:nvPr/>
        </p:nvSpPr>
        <p:spPr>
          <a:xfrm>
            <a:off x="410649" y="1013410"/>
            <a:ext cx="8321979" cy="677108"/>
          </a:xfrm>
          <a:prstGeom prst="rect">
            <a:avLst/>
          </a:prstGeom>
          <a:solidFill>
            <a:srgbClr val="022A3A"/>
          </a:solidFill>
          <a:ln>
            <a:solidFill>
              <a:srgbClr val="022A3A"/>
            </a:solidFill>
          </a:ln>
        </p:spPr>
        <p:txBody>
          <a:bodyPr wrap="square" anchor="t">
            <a:spAutoFit/>
          </a:bodyPr>
          <a:lstStyle/>
          <a:p>
            <a:pPr algn="ctr"/>
            <a:r>
              <a:rPr lang="en-US" sz="3800" dirty="0">
                <a:solidFill>
                  <a:schemeClr val="bg1"/>
                </a:solidFill>
                <a:latin typeface="Georgia"/>
                <a:ea typeface="+mj-ea"/>
                <a:cs typeface="+mj-cs"/>
              </a:rPr>
              <a:t>Toughness Defined -</a:t>
            </a:r>
            <a:r>
              <a:rPr lang="en-US" sz="3800" dirty="0">
                <a:solidFill>
                  <a:schemeClr val="bg1"/>
                </a:solidFill>
                <a:latin typeface="Georgia"/>
              </a:rPr>
              <a:t> The ability to:</a:t>
            </a:r>
            <a:endParaRPr lang="en-US" dirty="0">
              <a:solidFill>
                <a:schemeClr val="bg1"/>
              </a:solidFill>
            </a:endParaRPr>
          </a:p>
        </p:txBody>
      </p:sp>
      <p:pic>
        <p:nvPicPr>
          <p:cNvPr id="2050" name="Picture 2" descr="The Warrior of Kāneʻohe: Pearl Harbor&amp;#39;s First Medal of Honor Recipient |  The Sext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9047" y="4689529"/>
            <a:ext cx="2843106" cy="18881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CPON Delbert D. Bl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6944" y="4689529"/>
            <a:ext cx="1910666" cy="18937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S. Naval Forces Europe-Africa/U.S. Sixth Fleet on Twitter: &amp;quot;One, two,  three – heave! 💪 #Sailors assigned to the Arleigh Burke-class  guided-missile destroyer #USSPorter (DDG 78) handle mooring line during a  sea-and-anchor det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191" y="4689529"/>
            <a:ext cx="3025066" cy="18881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hief petty officer (United States) - Wikiped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329" y="97277"/>
            <a:ext cx="516970" cy="78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89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329" y="2679066"/>
            <a:ext cx="7133151" cy="3836034"/>
          </a:xfrm>
        </p:spPr>
        <p:txBody>
          <a:bodyPr anchor="t"/>
          <a:lstStyle/>
          <a:p>
            <a:pPr marL="514350" indent="-514350">
              <a:buAutoNum type="arabicPeriod"/>
            </a:pPr>
            <a:r>
              <a:rPr lang="en-US" sz="2800" dirty="0" smtClean="0">
                <a:latin typeface="Georgia"/>
              </a:rPr>
              <a:t>Take a hit and keep fighting</a:t>
            </a:r>
          </a:p>
          <a:p>
            <a:pPr lvl="1">
              <a:buFont typeface="Arial" panose="020B0604020202020204" pitchFamily="34" charset="0"/>
              <a:buChar char="•"/>
            </a:pPr>
            <a:r>
              <a:rPr lang="en-US" dirty="0" smtClean="0">
                <a:solidFill>
                  <a:schemeClr val="tx1"/>
                </a:solidFill>
                <a:latin typeface="Georgia"/>
              </a:rPr>
              <a:t>What </a:t>
            </a:r>
            <a:r>
              <a:rPr lang="en-US" dirty="0">
                <a:solidFill>
                  <a:schemeClr val="tx1"/>
                </a:solidFill>
                <a:latin typeface="Georgia"/>
              </a:rPr>
              <a:t>have you </a:t>
            </a:r>
            <a:r>
              <a:rPr lang="en-US" dirty="0" smtClean="0">
                <a:solidFill>
                  <a:schemeClr val="tx1"/>
                </a:solidFill>
                <a:latin typeface="Georgia"/>
              </a:rPr>
              <a:t>experienced? </a:t>
            </a:r>
            <a:endParaRPr lang="en-US" dirty="0">
              <a:solidFill>
                <a:schemeClr val="tx1"/>
              </a:solidFill>
              <a:latin typeface="Georgia"/>
            </a:endParaRPr>
          </a:p>
          <a:p>
            <a:pPr marL="514350" indent="-514350">
              <a:buAutoNum type="arabicPeriod"/>
            </a:pPr>
            <a:r>
              <a:rPr lang="en-US" sz="2800" dirty="0" smtClean="0">
                <a:latin typeface="Georgia"/>
              </a:rPr>
              <a:t>Perform </a:t>
            </a:r>
            <a:r>
              <a:rPr lang="en-US" sz="2800" dirty="0">
                <a:latin typeface="Georgia"/>
              </a:rPr>
              <a:t>under </a:t>
            </a:r>
            <a:r>
              <a:rPr lang="en-US" sz="2800" dirty="0" smtClean="0">
                <a:latin typeface="Georgia"/>
              </a:rPr>
              <a:t>pressure</a:t>
            </a:r>
          </a:p>
          <a:p>
            <a:pPr lvl="1">
              <a:buFont typeface="Arial" panose="020B0604020202020204" pitchFamily="34" charset="0"/>
              <a:buChar char="•"/>
            </a:pPr>
            <a:r>
              <a:rPr lang="en-US" dirty="0" smtClean="0">
                <a:solidFill>
                  <a:schemeClr val="tx1"/>
                </a:solidFill>
                <a:latin typeface="Georgia"/>
              </a:rPr>
              <a:t>What are some examples you see your Sailors facing?</a:t>
            </a:r>
          </a:p>
          <a:p>
            <a:pPr marL="514350" indent="-514350">
              <a:buAutoNum type="arabicPeriod"/>
            </a:pPr>
            <a:r>
              <a:rPr lang="en-US" sz="2800" dirty="0" smtClean="0">
                <a:latin typeface="Georgia"/>
              </a:rPr>
              <a:t>Excel in the day-in and day-out grind</a:t>
            </a:r>
          </a:p>
          <a:p>
            <a:pPr lvl="1">
              <a:buFont typeface="Arial" panose="020B0604020202020204" pitchFamily="34" charset="0"/>
              <a:buChar char="•"/>
            </a:pPr>
            <a:r>
              <a:rPr lang="en-US" dirty="0" smtClean="0">
                <a:solidFill>
                  <a:schemeClr val="tx1"/>
                </a:solidFill>
                <a:latin typeface="Georgia"/>
              </a:rPr>
              <a:t>How do you see WT techniques helping?</a:t>
            </a:r>
            <a:endParaRPr lang="en-US" dirty="0">
              <a:solidFill>
                <a:schemeClr val="tx1"/>
              </a:solidFill>
              <a:latin typeface="Georgia"/>
            </a:endParaRPr>
          </a:p>
        </p:txBody>
      </p:sp>
      <p:sp>
        <p:nvSpPr>
          <p:cNvPr id="4" name="Rectangle 3"/>
          <p:cNvSpPr/>
          <p:nvPr/>
        </p:nvSpPr>
        <p:spPr>
          <a:xfrm>
            <a:off x="189571" y="946504"/>
            <a:ext cx="8631044" cy="1200329"/>
          </a:xfrm>
          <a:prstGeom prst="rect">
            <a:avLst/>
          </a:prstGeom>
          <a:solidFill>
            <a:srgbClr val="022A3A"/>
          </a:solidFill>
          <a:ln>
            <a:solidFill>
              <a:srgbClr val="022A3A"/>
            </a:solidFill>
          </a:ln>
        </p:spPr>
        <p:txBody>
          <a:bodyPr wrap="square" anchor="t">
            <a:spAutoFit/>
          </a:bodyPr>
          <a:lstStyle/>
          <a:p>
            <a:r>
              <a:rPr lang="en-US" sz="3600" dirty="0" smtClean="0">
                <a:solidFill>
                  <a:schemeClr val="bg1"/>
                </a:solidFill>
                <a:latin typeface="Georgia"/>
                <a:ea typeface="+mj-ea"/>
                <a:cs typeface="+mj-cs"/>
              </a:rPr>
              <a:t>As a Chief, </a:t>
            </a:r>
          </a:p>
          <a:p>
            <a:pPr algn="ctr"/>
            <a:r>
              <a:rPr lang="en-US" sz="3600" dirty="0" smtClean="0">
                <a:solidFill>
                  <a:schemeClr val="bg1"/>
                </a:solidFill>
                <a:latin typeface="Georgia"/>
                <a:ea typeface="+mj-ea"/>
                <a:cs typeface="+mj-cs"/>
              </a:rPr>
              <a:t>you will </a:t>
            </a:r>
            <a:r>
              <a:rPr lang="en-US" sz="3600" dirty="0" smtClean="0">
                <a:solidFill>
                  <a:schemeClr val="bg1"/>
                </a:solidFill>
                <a:latin typeface="Georgia"/>
                <a:ea typeface="+mj-ea"/>
                <a:cs typeface="+mj-cs"/>
              </a:rPr>
              <a:t>have </a:t>
            </a:r>
            <a:r>
              <a:rPr lang="en-US" sz="3600" dirty="0" smtClean="0">
                <a:solidFill>
                  <a:schemeClr val="bg1"/>
                </a:solidFill>
                <a:latin typeface="Georgia"/>
                <a:ea typeface="+mj-ea"/>
                <a:cs typeface="+mj-cs"/>
              </a:rPr>
              <a:t>to show your </a:t>
            </a:r>
            <a:r>
              <a:rPr lang="en-US" sz="3600" dirty="0" smtClean="0">
                <a:solidFill>
                  <a:schemeClr val="bg1"/>
                </a:solidFill>
                <a:latin typeface="Georgia"/>
              </a:rPr>
              <a:t>ability </a:t>
            </a:r>
            <a:r>
              <a:rPr lang="en-US" sz="3600" dirty="0">
                <a:solidFill>
                  <a:schemeClr val="bg1"/>
                </a:solidFill>
                <a:latin typeface="Georgia"/>
              </a:rPr>
              <a:t>to:</a:t>
            </a:r>
            <a:endParaRPr lang="en-US" sz="1600" dirty="0">
              <a:solidFill>
                <a:schemeClr val="bg1"/>
              </a:solidFill>
            </a:endParaRPr>
          </a:p>
        </p:txBody>
      </p:sp>
      <p:pic>
        <p:nvPicPr>
          <p:cNvPr id="7" name="Picture 4" descr="Chief petty officer (United States)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29" y="97277"/>
            <a:ext cx="516970" cy="78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00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238" y="1269999"/>
            <a:ext cx="8686800" cy="5347253"/>
          </a:xfrm>
        </p:spPr>
        <p:txBody>
          <a:bodyPr/>
          <a:lstStyle/>
          <a:p>
            <a:pPr lvl="1"/>
            <a:r>
              <a:rPr lang="en-US" sz="2800" b="0" dirty="0" smtClean="0">
                <a:solidFill>
                  <a:srgbClr val="022A3A"/>
                </a:solidFill>
                <a:latin typeface="Georgia" panose="02040502050405020303" pitchFamily="18" charset="0"/>
              </a:rPr>
              <a:t>USFFC is the Executive Agent through Culture of Excellence Campaign</a:t>
            </a:r>
          </a:p>
          <a:p>
            <a:pPr lvl="1"/>
            <a:r>
              <a:rPr lang="en-US" sz="2800" b="0" dirty="0" smtClean="0">
                <a:solidFill>
                  <a:srgbClr val="022A3A"/>
                </a:solidFill>
                <a:latin typeface="Georgia" panose="02040502050405020303" pitchFamily="18" charset="0"/>
              </a:rPr>
              <a:t>NETC Domain</a:t>
            </a:r>
          </a:p>
          <a:p>
            <a:pPr lvl="2"/>
            <a:r>
              <a:rPr lang="en-US" sz="2800" b="0" dirty="0" smtClean="0">
                <a:solidFill>
                  <a:srgbClr val="022A3A"/>
                </a:solidFill>
                <a:latin typeface="Georgia" panose="02040502050405020303" pitchFamily="18" charset="0"/>
              </a:rPr>
              <a:t>NSTC </a:t>
            </a:r>
            <a:r>
              <a:rPr lang="en-US" sz="2800" b="0" dirty="0">
                <a:solidFill>
                  <a:srgbClr val="022A3A"/>
                </a:solidFill>
                <a:latin typeface="Georgia" panose="02040502050405020303" pitchFamily="18" charset="0"/>
              </a:rPr>
              <a:t>WT Center of </a:t>
            </a:r>
            <a:r>
              <a:rPr lang="en-US" sz="2800" b="0" dirty="0" smtClean="0">
                <a:solidFill>
                  <a:srgbClr val="022A3A"/>
                </a:solidFill>
                <a:latin typeface="Georgia" panose="02040502050405020303" pitchFamily="18" charset="0"/>
              </a:rPr>
              <a:t>Excellence / </a:t>
            </a:r>
            <a:r>
              <a:rPr lang="en-US" sz="2800" dirty="0" smtClean="0">
                <a:solidFill>
                  <a:srgbClr val="022A3A"/>
                </a:solidFill>
                <a:latin typeface="Georgia" panose="02040502050405020303" pitchFamily="18" charset="0"/>
              </a:rPr>
              <a:t>Model Manager</a:t>
            </a:r>
            <a:endParaRPr lang="en-US" sz="2800" b="0" dirty="0" smtClean="0">
              <a:solidFill>
                <a:srgbClr val="022A3A"/>
              </a:solidFill>
              <a:latin typeface="Georgia" panose="02040502050405020303" pitchFamily="18" charset="0"/>
            </a:endParaRPr>
          </a:p>
          <a:p>
            <a:pPr lvl="2"/>
            <a:r>
              <a:rPr lang="en-US" sz="2800" b="0" dirty="0" smtClean="0">
                <a:solidFill>
                  <a:srgbClr val="022A3A"/>
                </a:solidFill>
                <a:latin typeface="Georgia" panose="02040502050405020303" pitchFamily="18" charset="0"/>
              </a:rPr>
              <a:t>Adding two training </a:t>
            </a:r>
            <a:r>
              <a:rPr lang="en-US" sz="2800" b="0" dirty="0">
                <a:solidFill>
                  <a:srgbClr val="022A3A"/>
                </a:solidFill>
                <a:latin typeface="Georgia" panose="02040502050405020303" pitchFamily="18" charset="0"/>
              </a:rPr>
              <a:t>sites (San Diego and Norfolk) </a:t>
            </a:r>
            <a:r>
              <a:rPr lang="en-US" sz="2800" b="0" dirty="0" smtClean="0">
                <a:solidFill>
                  <a:srgbClr val="022A3A"/>
                </a:solidFill>
                <a:latin typeface="Georgia" panose="02040502050405020303" pitchFamily="18" charset="0"/>
              </a:rPr>
              <a:t>as Fleet Touchpoints</a:t>
            </a:r>
          </a:p>
          <a:p>
            <a:pPr lvl="1"/>
            <a:r>
              <a:rPr lang="en-US" sz="2800" dirty="0" smtClean="0">
                <a:solidFill>
                  <a:srgbClr val="022A3A"/>
                </a:solidFill>
                <a:latin typeface="Georgia" panose="02040502050405020303" pitchFamily="18" charset="0"/>
              </a:rPr>
              <a:t>Three sites </a:t>
            </a:r>
            <a:r>
              <a:rPr lang="en-US" sz="2800" b="0" dirty="0" smtClean="0">
                <a:solidFill>
                  <a:srgbClr val="022A3A"/>
                </a:solidFill>
                <a:latin typeface="Georgia" panose="02040502050405020303" pitchFamily="18" charset="0"/>
              </a:rPr>
              <a:t>will </a:t>
            </a:r>
            <a:r>
              <a:rPr lang="en-US" sz="2800" b="0" dirty="0">
                <a:solidFill>
                  <a:srgbClr val="022A3A"/>
                </a:solidFill>
                <a:latin typeface="Georgia" panose="02040502050405020303" pitchFamily="18" charset="0"/>
              </a:rPr>
              <a:t>provide </a:t>
            </a:r>
            <a:r>
              <a:rPr lang="en-US" sz="2800" b="0" dirty="0" smtClean="0">
                <a:solidFill>
                  <a:srgbClr val="022A3A"/>
                </a:solidFill>
                <a:latin typeface="Georgia" panose="02040502050405020303" pitchFamily="18" charset="0"/>
              </a:rPr>
              <a:t>five </a:t>
            </a:r>
            <a:r>
              <a:rPr lang="en-US" sz="2800" b="0" dirty="0">
                <a:solidFill>
                  <a:srgbClr val="022A3A"/>
                </a:solidFill>
                <a:latin typeface="Georgia" panose="02040502050405020303" pitchFamily="18" charset="0"/>
              </a:rPr>
              <a:t>day Advanced Toughness </a:t>
            </a:r>
            <a:r>
              <a:rPr lang="en-US" sz="2800" b="0" dirty="0" smtClean="0">
                <a:solidFill>
                  <a:srgbClr val="022A3A"/>
                </a:solidFill>
                <a:latin typeface="Georgia" panose="02040502050405020303" pitchFamily="18" charset="0"/>
              </a:rPr>
              <a:t>Instructor training </a:t>
            </a:r>
            <a:r>
              <a:rPr lang="en-US" sz="2800" b="0" dirty="0">
                <a:solidFill>
                  <a:srgbClr val="022A3A"/>
                </a:solidFill>
                <a:latin typeface="Georgia" panose="02040502050405020303" pitchFamily="18" charset="0"/>
              </a:rPr>
              <a:t>for Learning Site and </a:t>
            </a:r>
            <a:r>
              <a:rPr lang="en-US" sz="2800" b="0" dirty="0" smtClean="0">
                <a:solidFill>
                  <a:srgbClr val="022A3A"/>
                </a:solidFill>
                <a:latin typeface="Georgia" panose="02040502050405020303" pitchFamily="18" charset="0"/>
              </a:rPr>
              <a:t>Fleet </a:t>
            </a:r>
            <a:r>
              <a:rPr lang="en-US" sz="2800" b="0" dirty="0">
                <a:solidFill>
                  <a:srgbClr val="022A3A"/>
                </a:solidFill>
                <a:latin typeface="Georgia" panose="02040502050405020303" pitchFamily="18" charset="0"/>
              </a:rPr>
              <a:t>lead </a:t>
            </a:r>
            <a:r>
              <a:rPr lang="en-US" sz="2800" b="0" dirty="0" smtClean="0">
                <a:solidFill>
                  <a:srgbClr val="022A3A"/>
                </a:solidFill>
                <a:latin typeface="Georgia" panose="02040502050405020303" pitchFamily="18" charset="0"/>
              </a:rPr>
              <a:t>facilitators </a:t>
            </a:r>
          </a:p>
          <a:p>
            <a:pPr lvl="1"/>
            <a:r>
              <a:rPr lang="en-US" sz="2800" dirty="0" smtClean="0">
                <a:latin typeface="Georgia" panose="02040502050405020303" pitchFamily="18" charset="0"/>
              </a:rPr>
              <a:t>Baseline WT 101 course for all that did not receive during accession ( in development).</a:t>
            </a:r>
            <a:endParaRPr lang="en-US" sz="2800" b="0" dirty="0" smtClean="0">
              <a:latin typeface="Georgia" panose="02040502050405020303" pitchFamily="18" charset="0"/>
            </a:endParaRPr>
          </a:p>
          <a:p>
            <a:pPr lvl="1"/>
            <a:endParaRPr lang="en-US" sz="2800"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404AB8AB-3EBC-43BA-8934-64629AF21890}" type="slidenum">
              <a:rPr lang="en-US" smtClean="0">
                <a:solidFill>
                  <a:prstClr val="black"/>
                </a:solidFill>
              </a:rPr>
              <a:pPr/>
              <a:t>13</a:t>
            </a:fld>
            <a:endParaRPr lang="en-US" dirty="0">
              <a:solidFill>
                <a:prstClr val="black"/>
              </a:solidFill>
            </a:endParaRPr>
          </a:p>
        </p:txBody>
      </p:sp>
      <p:sp>
        <p:nvSpPr>
          <p:cNvPr id="6" name="Rectangle 5"/>
          <p:cNvSpPr/>
          <p:nvPr/>
        </p:nvSpPr>
        <p:spPr>
          <a:xfrm>
            <a:off x="1252603" y="226072"/>
            <a:ext cx="5611660" cy="584775"/>
          </a:xfrm>
          <a:prstGeom prst="rect">
            <a:avLst/>
          </a:prstGeom>
          <a:noFill/>
          <a:ln>
            <a:solidFill>
              <a:srgbClr val="022A3A"/>
            </a:solidFill>
          </a:ln>
        </p:spPr>
        <p:txBody>
          <a:bodyPr wrap="square" anchor="t">
            <a:spAutoFit/>
          </a:bodyPr>
          <a:lstStyle/>
          <a:p>
            <a:pPr algn="ctr"/>
            <a:r>
              <a:rPr lang="en-US" sz="3200" b="1" dirty="0" smtClean="0">
                <a:solidFill>
                  <a:schemeClr val="bg1"/>
                </a:solidFill>
                <a:latin typeface="Arial" panose="020B0604020202020204" pitchFamily="34" charset="0"/>
                <a:ea typeface="+mj-ea"/>
                <a:cs typeface="Arial" panose="020B0604020202020204" pitchFamily="34" charset="0"/>
              </a:rPr>
              <a:t>How is WT rolling out?</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5713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56" y="91173"/>
            <a:ext cx="8458200" cy="777240"/>
          </a:xfrm>
        </p:spPr>
        <p:txBody>
          <a:bodyPr/>
          <a:lstStyle/>
          <a:p>
            <a:pPr algn="ctr"/>
            <a:r>
              <a:rPr lang="en-US" dirty="0" smtClean="0">
                <a:solidFill>
                  <a:schemeClr val="bg2"/>
                </a:solidFill>
              </a:rPr>
              <a:t>WT Instructional Hierarchy</a:t>
            </a:r>
            <a:endParaRPr lang="en-US" dirty="0">
              <a:solidFill>
                <a:schemeClr val="bg2"/>
              </a:solidFill>
            </a:endParaRPr>
          </a:p>
        </p:txBody>
      </p:sp>
      <p:sp>
        <p:nvSpPr>
          <p:cNvPr id="4" name="Slide Number Placeholder 3"/>
          <p:cNvSpPr>
            <a:spLocks noGrp="1"/>
          </p:cNvSpPr>
          <p:nvPr>
            <p:ph type="sldNum" sz="quarter" idx="12"/>
          </p:nvPr>
        </p:nvSpPr>
        <p:spPr/>
        <p:txBody>
          <a:bodyPr/>
          <a:lstStyle/>
          <a:p>
            <a:fld id="{404AB8AB-3EBC-43BA-8934-64629AF21890}" type="slidenum">
              <a:rPr lang="en-US" smtClean="0">
                <a:solidFill>
                  <a:prstClr val="black"/>
                </a:solidFill>
              </a:rPr>
              <a:pPr/>
              <a:t>14</a:t>
            </a:fld>
            <a:endParaRPr lang="en-US" dirty="0">
              <a:solidFill>
                <a:prstClr val="black"/>
              </a:solidFill>
            </a:endParaRPr>
          </a:p>
        </p:txBody>
      </p:sp>
      <p:graphicFrame>
        <p:nvGraphicFramePr>
          <p:cNvPr id="6" name="Diagram 5"/>
          <p:cNvGraphicFramePr/>
          <p:nvPr>
            <p:extLst/>
          </p:nvPr>
        </p:nvGraphicFramePr>
        <p:xfrm>
          <a:off x="252942" y="260724"/>
          <a:ext cx="6919039" cy="5908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a:xfrm>
            <a:off x="6664031" y="1221462"/>
            <a:ext cx="2720113" cy="2179782"/>
          </a:xfrm>
          <a:prstGeom prst="rect">
            <a:avLst/>
          </a:prstGeom>
        </p:spPr>
        <p:txBody>
          <a:bodyPr rIns="0" anchor="ctr"/>
          <a:lstStyle>
            <a:lvl1pPr algn="r" defTabSz="914400" rtl="0" eaLnBrk="1" latinLnBrk="0" hangingPunct="1">
              <a:spcBef>
                <a:spcPct val="0"/>
              </a:spcBef>
              <a:buNone/>
              <a:defRPr sz="3200" b="1" i="0" kern="1200">
                <a:solidFill>
                  <a:srgbClr val="002060"/>
                </a:solidFill>
                <a:latin typeface="Arial" panose="020B0604020202020204" pitchFamily="34" charset="0"/>
                <a:ea typeface="+mj-ea"/>
                <a:cs typeface="Arial" panose="020B0604020202020204" pitchFamily="34" charset="0"/>
              </a:defRPr>
            </a:lvl1pPr>
          </a:lstStyle>
          <a:p>
            <a:pPr algn="ctr"/>
            <a:r>
              <a:rPr lang="en-US" sz="2800" dirty="0" smtClean="0"/>
              <a:t>Warrior</a:t>
            </a:r>
          </a:p>
          <a:p>
            <a:pPr algn="ctr"/>
            <a:r>
              <a:rPr lang="en-US" sz="2800" dirty="0" smtClean="0"/>
              <a:t>Toughness</a:t>
            </a:r>
          </a:p>
          <a:p>
            <a:pPr algn="ctr"/>
            <a:r>
              <a:rPr lang="en-US" sz="2800" dirty="0" smtClean="0"/>
              <a:t>Culture</a:t>
            </a:r>
            <a:endParaRPr lang="en-US" sz="2800" dirty="0"/>
          </a:p>
        </p:txBody>
      </p:sp>
      <p:pic>
        <p:nvPicPr>
          <p:cNvPr id="3" name="Picture 2"/>
          <p:cNvPicPr>
            <a:picLocks noChangeAspect="1"/>
          </p:cNvPicPr>
          <p:nvPr/>
        </p:nvPicPr>
        <p:blipFill rotWithShape="1">
          <a:blip r:embed="rId8"/>
          <a:srcRect l="61200" t="32124" r="13524" b="40228"/>
          <a:stretch/>
        </p:blipFill>
        <p:spPr>
          <a:xfrm>
            <a:off x="457200" y="5267354"/>
            <a:ext cx="1770321" cy="1062193"/>
          </a:xfrm>
          <a:prstGeom prst="rect">
            <a:avLst/>
          </a:prstGeom>
        </p:spPr>
      </p:pic>
      <p:pic>
        <p:nvPicPr>
          <p:cNvPr id="7" name="Picture 6"/>
          <p:cNvPicPr>
            <a:picLocks noChangeAspect="1"/>
          </p:cNvPicPr>
          <p:nvPr/>
        </p:nvPicPr>
        <p:blipFill rotWithShape="1">
          <a:blip r:embed="rId9"/>
          <a:srcRect l="66611" t="27951" r="5332" b="44603"/>
          <a:stretch/>
        </p:blipFill>
        <p:spPr>
          <a:xfrm>
            <a:off x="2601745" y="5493322"/>
            <a:ext cx="1743430" cy="959338"/>
          </a:xfrm>
          <a:prstGeom prst="rect">
            <a:avLst/>
          </a:prstGeom>
        </p:spPr>
      </p:pic>
      <p:pic>
        <p:nvPicPr>
          <p:cNvPr id="9" name="Picture 8"/>
          <p:cNvPicPr>
            <a:picLocks noChangeAspect="1"/>
          </p:cNvPicPr>
          <p:nvPr/>
        </p:nvPicPr>
        <p:blipFill>
          <a:blip r:embed="rId10"/>
          <a:stretch>
            <a:fillRect/>
          </a:stretch>
        </p:blipFill>
        <p:spPr>
          <a:xfrm>
            <a:off x="6734295" y="3732014"/>
            <a:ext cx="2261526" cy="1507683"/>
          </a:xfrm>
          <a:prstGeom prst="rect">
            <a:avLst/>
          </a:prstGeom>
        </p:spPr>
      </p:pic>
      <p:sp>
        <p:nvSpPr>
          <p:cNvPr id="10" name="Horizontal Scroll 9"/>
          <p:cNvSpPr/>
          <p:nvPr/>
        </p:nvSpPr>
        <p:spPr>
          <a:xfrm>
            <a:off x="4938129" y="5962006"/>
            <a:ext cx="3977268" cy="49065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rgbClr val="FFC000"/>
                </a:solidFill>
              </a:rPr>
              <a:t>Incorporates Science of Learning</a:t>
            </a:r>
            <a:endParaRPr lang="en-US" b="1" i="1" dirty="0">
              <a:solidFill>
                <a:srgbClr val="FFC000"/>
              </a:solidFill>
            </a:endParaRPr>
          </a:p>
        </p:txBody>
      </p:sp>
    </p:spTree>
    <p:extLst>
      <p:ext uri="{BB962C8B-B14F-4D97-AF65-F5344CB8AC3E}">
        <p14:creationId xmlns:p14="http://schemas.microsoft.com/office/powerpoint/2010/main" val="3055126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64158" y="1978193"/>
          <a:ext cx="8136928" cy="3615810"/>
        </p:xfrm>
        <a:graphic>
          <a:graphicData uri="http://schemas.openxmlformats.org/drawingml/2006/table">
            <a:tbl>
              <a:tblPr firstRow="1" bandRow="1"/>
              <a:tblGrid>
                <a:gridCol w="750615">
                  <a:extLst>
                    <a:ext uri="{9D8B030D-6E8A-4147-A177-3AD203B41FA5}">
                      <a16:colId xmlns:a16="http://schemas.microsoft.com/office/drawing/2014/main" val="3116047914"/>
                    </a:ext>
                  </a:extLst>
                </a:gridCol>
                <a:gridCol w="668027">
                  <a:extLst>
                    <a:ext uri="{9D8B030D-6E8A-4147-A177-3AD203B41FA5}">
                      <a16:colId xmlns:a16="http://schemas.microsoft.com/office/drawing/2014/main" val="217328501"/>
                    </a:ext>
                  </a:extLst>
                </a:gridCol>
                <a:gridCol w="615593">
                  <a:extLst>
                    <a:ext uri="{9D8B030D-6E8A-4147-A177-3AD203B41FA5}">
                      <a16:colId xmlns:a16="http://schemas.microsoft.com/office/drawing/2014/main" val="1609296823"/>
                    </a:ext>
                  </a:extLst>
                </a:gridCol>
                <a:gridCol w="678077">
                  <a:extLst>
                    <a:ext uri="{9D8B030D-6E8A-4147-A177-3AD203B41FA5}">
                      <a16:colId xmlns:a16="http://schemas.microsoft.com/office/drawing/2014/main" val="2311335650"/>
                    </a:ext>
                  </a:extLst>
                </a:gridCol>
                <a:gridCol w="678077">
                  <a:extLst>
                    <a:ext uri="{9D8B030D-6E8A-4147-A177-3AD203B41FA5}">
                      <a16:colId xmlns:a16="http://schemas.microsoft.com/office/drawing/2014/main" val="2470122037"/>
                    </a:ext>
                  </a:extLst>
                </a:gridCol>
                <a:gridCol w="678077">
                  <a:extLst>
                    <a:ext uri="{9D8B030D-6E8A-4147-A177-3AD203B41FA5}">
                      <a16:colId xmlns:a16="http://schemas.microsoft.com/office/drawing/2014/main" val="4200282865"/>
                    </a:ext>
                  </a:extLst>
                </a:gridCol>
                <a:gridCol w="678077">
                  <a:extLst>
                    <a:ext uri="{9D8B030D-6E8A-4147-A177-3AD203B41FA5}">
                      <a16:colId xmlns:a16="http://schemas.microsoft.com/office/drawing/2014/main" val="4208920486"/>
                    </a:ext>
                  </a:extLst>
                </a:gridCol>
                <a:gridCol w="678077">
                  <a:extLst>
                    <a:ext uri="{9D8B030D-6E8A-4147-A177-3AD203B41FA5}">
                      <a16:colId xmlns:a16="http://schemas.microsoft.com/office/drawing/2014/main" val="143166380"/>
                    </a:ext>
                  </a:extLst>
                </a:gridCol>
                <a:gridCol w="678077">
                  <a:extLst>
                    <a:ext uri="{9D8B030D-6E8A-4147-A177-3AD203B41FA5}">
                      <a16:colId xmlns:a16="http://schemas.microsoft.com/office/drawing/2014/main" val="743769796"/>
                    </a:ext>
                  </a:extLst>
                </a:gridCol>
                <a:gridCol w="678077">
                  <a:extLst>
                    <a:ext uri="{9D8B030D-6E8A-4147-A177-3AD203B41FA5}">
                      <a16:colId xmlns:a16="http://schemas.microsoft.com/office/drawing/2014/main" val="3230201277"/>
                    </a:ext>
                  </a:extLst>
                </a:gridCol>
                <a:gridCol w="678077">
                  <a:extLst>
                    <a:ext uri="{9D8B030D-6E8A-4147-A177-3AD203B41FA5}">
                      <a16:colId xmlns:a16="http://schemas.microsoft.com/office/drawing/2014/main" val="3651627272"/>
                    </a:ext>
                  </a:extLst>
                </a:gridCol>
                <a:gridCol w="678077">
                  <a:extLst>
                    <a:ext uri="{9D8B030D-6E8A-4147-A177-3AD203B41FA5}">
                      <a16:colId xmlns:a16="http://schemas.microsoft.com/office/drawing/2014/main" val="1517240645"/>
                    </a:ext>
                  </a:extLst>
                </a:gridCol>
              </a:tblGrid>
              <a:tr h="48677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900" b="0" dirty="0" smtClean="0"/>
                    </a:p>
                    <a:p>
                      <a:pPr algn="ctr"/>
                      <a:r>
                        <a:rPr lang="en-US" sz="900" b="0" dirty="0" smtClean="0"/>
                        <a:t>SEP</a:t>
                      </a:r>
                      <a:endParaRPr lang="en-US" sz="900" b="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900" b="0" dirty="0" smtClean="0"/>
                    </a:p>
                    <a:p>
                      <a:pPr algn="ctr"/>
                      <a:r>
                        <a:rPr lang="en-US" sz="900" b="0" dirty="0" smtClean="0"/>
                        <a:t>OCT</a:t>
                      </a:r>
                      <a:endParaRPr lang="en-US" sz="900" b="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900" b="0" dirty="0" smtClean="0"/>
                    </a:p>
                    <a:p>
                      <a:pPr algn="ctr"/>
                      <a:r>
                        <a:rPr lang="en-US" sz="900" b="0" dirty="0" smtClean="0"/>
                        <a:t>NOV</a:t>
                      </a:r>
                      <a:endParaRPr lang="en-US" sz="900" b="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900" b="0" dirty="0" smtClean="0"/>
                    </a:p>
                    <a:p>
                      <a:pPr algn="ctr"/>
                      <a:r>
                        <a:rPr lang="en-US" sz="900" b="0" dirty="0" smtClean="0"/>
                        <a:t>DEC</a:t>
                      </a:r>
                      <a:endParaRPr lang="en-US" sz="900" b="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900" b="0" dirty="0" smtClean="0"/>
                    </a:p>
                    <a:p>
                      <a:pPr algn="ctr"/>
                      <a:r>
                        <a:rPr lang="en-US" sz="900" b="0" dirty="0" smtClean="0"/>
                        <a:t>JAN</a:t>
                      </a:r>
                      <a:endParaRPr lang="en-US" sz="900" b="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900" b="0" dirty="0" smtClean="0"/>
                    </a:p>
                    <a:p>
                      <a:pPr algn="ctr"/>
                      <a:r>
                        <a:rPr lang="en-US" sz="900" b="0" dirty="0" smtClean="0"/>
                        <a:t>FEB</a:t>
                      </a:r>
                      <a:endParaRPr lang="en-US" sz="900" b="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900" b="0" dirty="0" smtClean="0"/>
                    </a:p>
                    <a:p>
                      <a:pPr algn="ctr"/>
                      <a:r>
                        <a:rPr lang="en-US" sz="900" b="0" dirty="0" smtClean="0"/>
                        <a:t>MAR</a:t>
                      </a:r>
                      <a:endParaRPr lang="en-US" sz="900" b="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900" b="0" dirty="0" smtClean="0"/>
                    </a:p>
                    <a:p>
                      <a:pPr algn="ctr"/>
                      <a:r>
                        <a:rPr lang="en-US" sz="900" b="0" dirty="0" smtClean="0"/>
                        <a:t>APR</a:t>
                      </a:r>
                      <a:endParaRPr lang="en-US" sz="900" b="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900" b="0" dirty="0" smtClean="0"/>
                    </a:p>
                    <a:p>
                      <a:pPr algn="ctr"/>
                      <a:r>
                        <a:rPr lang="en-US" sz="900" b="0" dirty="0" smtClean="0"/>
                        <a:t>MAY</a:t>
                      </a:r>
                      <a:endParaRPr lang="en-US" sz="900" b="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900" b="0" dirty="0" smtClean="0"/>
                    </a:p>
                    <a:p>
                      <a:pPr algn="ctr"/>
                      <a:r>
                        <a:rPr lang="en-US" sz="900" b="0" dirty="0" smtClean="0"/>
                        <a:t>JUN</a:t>
                      </a:r>
                      <a:endParaRPr lang="en-US" sz="900" b="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900" b="0" dirty="0" smtClean="0"/>
                    </a:p>
                    <a:p>
                      <a:pPr algn="ctr"/>
                      <a:r>
                        <a:rPr lang="en-US" sz="900" b="0" dirty="0" smtClean="0"/>
                        <a:t>JUL</a:t>
                      </a:r>
                      <a:endParaRPr lang="en-US" sz="900" b="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900" b="0" dirty="0" smtClean="0"/>
                    </a:p>
                    <a:p>
                      <a:pPr algn="ctr"/>
                      <a:r>
                        <a:rPr lang="en-US" sz="900" b="0" dirty="0" smtClean="0"/>
                        <a:t>AUG</a:t>
                      </a:r>
                      <a:endParaRPr lang="en-US" sz="900" b="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41581160"/>
                  </a:ext>
                </a:extLst>
              </a:tr>
              <a:tr h="11501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756433902"/>
                  </a:ext>
                </a:extLst>
              </a:tr>
              <a:tr h="98942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870184634"/>
                  </a:ext>
                </a:extLst>
              </a:tr>
              <a:tr h="98942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68580" marR="68580" marT="34290" marB="3429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725935192"/>
                  </a:ext>
                </a:extLst>
              </a:tr>
            </a:tbl>
          </a:graphicData>
        </a:graphic>
      </p:graphicFrame>
      <p:pic>
        <p:nvPicPr>
          <p:cNvPr id="6" name="Picture 5"/>
          <p:cNvPicPr>
            <a:picLocks noChangeAspect="1"/>
          </p:cNvPicPr>
          <p:nvPr/>
        </p:nvPicPr>
        <p:blipFill>
          <a:blip r:embed="rId3"/>
          <a:stretch>
            <a:fillRect/>
          </a:stretch>
        </p:blipFill>
        <p:spPr>
          <a:xfrm>
            <a:off x="973583" y="2608033"/>
            <a:ext cx="105165" cy="86876"/>
          </a:xfrm>
          <a:prstGeom prst="rect">
            <a:avLst/>
          </a:prstGeom>
        </p:spPr>
      </p:pic>
      <p:sp>
        <p:nvSpPr>
          <p:cNvPr id="7" name="TextBox 6">
            <a:extLst>
              <a:ext uri="{FF2B5EF4-FFF2-40B4-BE49-F238E27FC236}">
                <a16:creationId xmlns:a16="http://schemas.microsoft.com/office/drawing/2014/main" id="{002693A3-D038-4068-8164-189F46D18886}"/>
              </a:ext>
            </a:extLst>
          </p:cNvPr>
          <p:cNvSpPr txBox="1"/>
          <p:nvPr/>
        </p:nvSpPr>
        <p:spPr>
          <a:xfrm>
            <a:off x="671723" y="2720111"/>
            <a:ext cx="692094" cy="443198"/>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CNSL WT Training (Norfolk by NSTC)</a:t>
            </a:r>
          </a:p>
          <a:p>
            <a:pPr algn="ctr" defTabSz="514350">
              <a:lnSpc>
                <a:spcPct val="80000"/>
              </a:lnSpc>
              <a:defRPr/>
            </a:pPr>
            <a:r>
              <a:rPr lang="en-US" sz="600" b="1" dirty="0">
                <a:solidFill>
                  <a:prstClr val="black"/>
                </a:solidFill>
                <a:latin typeface="Arial Narrow" panose="020B0606020202030204" pitchFamily="34" charset="0"/>
              </a:rPr>
              <a:t>(Pilot)</a:t>
            </a:r>
          </a:p>
          <a:p>
            <a:pPr defTabSz="514350">
              <a:lnSpc>
                <a:spcPct val="80000"/>
              </a:lnSpc>
              <a:defRPr/>
            </a:pPr>
            <a:endParaRPr lang="en-US" sz="450" b="1" dirty="0">
              <a:solidFill>
                <a:prstClr val="black"/>
              </a:solidFill>
              <a:latin typeface="Arial Narrow" panose="020B0606020202030204" pitchFamily="34" charset="0"/>
            </a:endParaRPr>
          </a:p>
        </p:txBody>
      </p:sp>
      <p:sp>
        <p:nvSpPr>
          <p:cNvPr id="11" name="TextBox 10">
            <a:extLst>
              <a:ext uri="{FF2B5EF4-FFF2-40B4-BE49-F238E27FC236}">
                <a16:creationId xmlns:a16="http://schemas.microsoft.com/office/drawing/2014/main" id="{002693A3-D038-4068-8164-189F46D18886}"/>
              </a:ext>
            </a:extLst>
          </p:cNvPr>
          <p:cNvSpPr txBox="1"/>
          <p:nvPr/>
        </p:nvSpPr>
        <p:spPr>
          <a:xfrm>
            <a:off x="2024251" y="2675150"/>
            <a:ext cx="740441" cy="443198"/>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NECC-L &amp; 15 PAX CPF WT Training (@ NSTC)</a:t>
            </a:r>
          </a:p>
          <a:p>
            <a:pPr algn="ctr" defTabSz="514350">
              <a:lnSpc>
                <a:spcPct val="80000"/>
              </a:lnSpc>
              <a:defRPr/>
            </a:pPr>
            <a:r>
              <a:rPr lang="en-US" sz="600" b="1" dirty="0">
                <a:solidFill>
                  <a:prstClr val="black"/>
                </a:solidFill>
                <a:latin typeface="Arial Narrow" panose="020B0606020202030204" pitchFamily="34" charset="0"/>
              </a:rPr>
              <a:t>(Pilot)</a:t>
            </a:r>
          </a:p>
          <a:p>
            <a:pPr defTabSz="514350">
              <a:lnSpc>
                <a:spcPct val="80000"/>
              </a:lnSpc>
              <a:defRPr/>
            </a:pPr>
            <a:endParaRPr lang="en-US" sz="450" b="1" dirty="0">
              <a:solidFill>
                <a:prstClr val="black"/>
              </a:solidFill>
              <a:latin typeface="Arial Narrow" panose="020B0606020202030204" pitchFamily="34" charset="0"/>
            </a:endParaRPr>
          </a:p>
        </p:txBody>
      </p:sp>
      <p:sp>
        <p:nvSpPr>
          <p:cNvPr id="14" name="Triangle 40">
            <a:extLst>
              <a:ext uri="{FF2B5EF4-FFF2-40B4-BE49-F238E27FC236}">
                <a16:creationId xmlns:a16="http://schemas.microsoft.com/office/drawing/2014/main" id="{47AF7D3E-7EC5-404C-AA93-1C2BE03C352E}"/>
              </a:ext>
            </a:extLst>
          </p:cNvPr>
          <p:cNvSpPr/>
          <p:nvPr/>
        </p:nvSpPr>
        <p:spPr>
          <a:xfrm>
            <a:off x="3691652" y="3078909"/>
            <a:ext cx="100129" cy="85599"/>
          </a:xfrm>
          <a:prstGeom prst="triangle">
            <a:avLst/>
          </a:prstGeom>
          <a:solidFill>
            <a:srgbClr val="00589B"/>
          </a:solidFill>
          <a:ln w="25400" cap="flat" cmpd="sng" algn="ctr">
            <a:noFill/>
            <a:prstDash val="solid"/>
          </a:ln>
          <a:effectLst/>
        </p:spPr>
        <p:txBody>
          <a:bodyPr rtlCol="0" anchor="ctr"/>
          <a:lstStyle/>
          <a:p>
            <a:pPr algn="ctr" defTabSz="514350">
              <a:defRPr/>
            </a:pPr>
            <a:endParaRPr lang="en-US" sz="1013" kern="0">
              <a:solidFill>
                <a:prstClr val="white"/>
              </a:solidFill>
              <a:latin typeface="Arial"/>
            </a:endParaRPr>
          </a:p>
        </p:txBody>
      </p:sp>
      <p:sp>
        <p:nvSpPr>
          <p:cNvPr id="16" name="TextBox 15">
            <a:extLst>
              <a:ext uri="{FF2B5EF4-FFF2-40B4-BE49-F238E27FC236}">
                <a16:creationId xmlns:a16="http://schemas.microsoft.com/office/drawing/2014/main" id="{002693A3-D038-4068-8164-189F46D18886}"/>
              </a:ext>
            </a:extLst>
          </p:cNvPr>
          <p:cNvSpPr txBox="1"/>
          <p:nvPr/>
        </p:nvSpPr>
        <p:spPr>
          <a:xfrm>
            <a:off x="3403961" y="3180347"/>
            <a:ext cx="667494" cy="443198"/>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CSL &amp; </a:t>
            </a:r>
          </a:p>
          <a:p>
            <a:pPr algn="ctr" defTabSz="514350">
              <a:lnSpc>
                <a:spcPct val="80000"/>
              </a:lnSpc>
              <a:defRPr/>
            </a:pPr>
            <a:r>
              <a:rPr lang="en-US" sz="600" b="1" dirty="0">
                <a:solidFill>
                  <a:prstClr val="black"/>
                </a:solidFill>
                <a:latin typeface="Arial Narrow" panose="020B0606020202030204" pitchFamily="34" charset="0"/>
              </a:rPr>
              <a:t>IFOR WT Training (Norfolk)</a:t>
            </a:r>
          </a:p>
          <a:p>
            <a:pPr defTabSz="514350">
              <a:lnSpc>
                <a:spcPct val="80000"/>
              </a:lnSpc>
              <a:defRPr/>
            </a:pPr>
            <a:endParaRPr lang="en-US" sz="450" b="1" dirty="0">
              <a:solidFill>
                <a:prstClr val="black"/>
              </a:solidFill>
              <a:latin typeface="Arial Narrow" panose="020B0606020202030204" pitchFamily="34" charset="0"/>
            </a:endParaRPr>
          </a:p>
        </p:txBody>
      </p:sp>
      <p:sp>
        <p:nvSpPr>
          <p:cNvPr id="17" name="Triangle 40">
            <a:extLst>
              <a:ext uri="{FF2B5EF4-FFF2-40B4-BE49-F238E27FC236}">
                <a16:creationId xmlns:a16="http://schemas.microsoft.com/office/drawing/2014/main" id="{47AF7D3E-7EC5-404C-AA93-1C2BE03C352E}"/>
              </a:ext>
            </a:extLst>
          </p:cNvPr>
          <p:cNvSpPr/>
          <p:nvPr/>
        </p:nvSpPr>
        <p:spPr>
          <a:xfrm>
            <a:off x="2339236" y="2576545"/>
            <a:ext cx="103121" cy="83681"/>
          </a:xfrm>
          <a:prstGeom prst="triangle">
            <a:avLst/>
          </a:prstGeom>
          <a:solidFill>
            <a:srgbClr val="00589B"/>
          </a:solidFill>
          <a:ln w="25400" cap="flat" cmpd="sng" algn="ctr">
            <a:noFill/>
            <a:prstDash val="solid"/>
          </a:ln>
          <a:effectLst/>
        </p:spPr>
        <p:txBody>
          <a:bodyPr rtlCol="0" anchor="ctr"/>
          <a:lstStyle/>
          <a:p>
            <a:pPr algn="ctr" defTabSz="514350">
              <a:defRPr/>
            </a:pPr>
            <a:endParaRPr lang="en-US" sz="1013" kern="0">
              <a:solidFill>
                <a:prstClr val="white"/>
              </a:solidFill>
              <a:latin typeface="Arial"/>
            </a:endParaRPr>
          </a:p>
        </p:txBody>
      </p:sp>
      <p:sp>
        <p:nvSpPr>
          <p:cNvPr id="27" name="5-Point Star 45">
            <a:extLst>
              <a:ext uri="{FF2B5EF4-FFF2-40B4-BE49-F238E27FC236}">
                <a16:creationId xmlns:a16="http://schemas.microsoft.com/office/drawing/2014/main" id="{FD539C44-11F4-4597-A3EC-1F675E921581}"/>
              </a:ext>
            </a:extLst>
          </p:cNvPr>
          <p:cNvSpPr/>
          <p:nvPr/>
        </p:nvSpPr>
        <p:spPr>
          <a:xfrm>
            <a:off x="1677931" y="2584559"/>
            <a:ext cx="130628" cy="130628"/>
          </a:xfrm>
          <a:prstGeom prst="star5">
            <a:avLst/>
          </a:prstGeom>
          <a:solidFill>
            <a:srgbClr val="4DB3E0"/>
          </a:solidFill>
          <a:ln w="25400" cap="flat" cmpd="sng" algn="ctr">
            <a:noFill/>
            <a:prstDash val="solid"/>
          </a:ln>
          <a:effectLst/>
        </p:spPr>
        <p:txBody>
          <a:bodyPr rtlCol="0" anchor="ctr"/>
          <a:lstStyle/>
          <a:p>
            <a:pPr algn="ctr" defTabSz="685800">
              <a:defRPr/>
            </a:pPr>
            <a:endParaRPr lang="en-US" sz="1350" kern="0">
              <a:solidFill>
                <a:prstClr val="white"/>
              </a:solidFill>
              <a:latin typeface="Arial"/>
            </a:endParaRPr>
          </a:p>
        </p:txBody>
      </p:sp>
      <p:sp>
        <p:nvSpPr>
          <p:cNvPr id="30" name="TextBox 29">
            <a:extLst>
              <a:ext uri="{FF2B5EF4-FFF2-40B4-BE49-F238E27FC236}">
                <a16:creationId xmlns:a16="http://schemas.microsoft.com/office/drawing/2014/main" id="{002693A3-D038-4068-8164-189F46D18886}"/>
              </a:ext>
            </a:extLst>
          </p:cNvPr>
          <p:cNvSpPr txBox="1"/>
          <p:nvPr/>
        </p:nvSpPr>
        <p:spPr>
          <a:xfrm>
            <a:off x="1412237" y="2727246"/>
            <a:ext cx="657418" cy="443198"/>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Navy WT Roll-Out Plan Finalized</a:t>
            </a:r>
          </a:p>
          <a:p>
            <a:pPr algn="ctr" defTabSz="514350">
              <a:lnSpc>
                <a:spcPct val="80000"/>
              </a:lnSpc>
              <a:defRPr/>
            </a:pPr>
            <a:r>
              <a:rPr lang="en-US" sz="600" b="1" dirty="0">
                <a:solidFill>
                  <a:prstClr val="black"/>
                </a:solidFill>
                <a:latin typeface="Arial Narrow" panose="020B0606020202030204" pitchFamily="34" charset="0"/>
              </a:rPr>
              <a:t>(USFF)</a:t>
            </a:r>
          </a:p>
          <a:p>
            <a:pPr defTabSz="514350">
              <a:lnSpc>
                <a:spcPct val="80000"/>
              </a:lnSpc>
              <a:defRPr/>
            </a:pPr>
            <a:endParaRPr lang="en-US" sz="450" b="1" dirty="0">
              <a:solidFill>
                <a:prstClr val="black"/>
              </a:solidFill>
              <a:latin typeface="Arial Narrow" panose="020B0606020202030204" pitchFamily="34" charset="0"/>
            </a:endParaRPr>
          </a:p>
        </p:txBody>
      </p:sp>
      <p:sp>
        <p:nvSpPr>
          <p:cNvPr id="35" name="5-Point Star 45">
            <a:extLst>
              <a:ext uri="{FF2B5EF4-FFF2-40B4-BE49-F238E27FC236}">
                <a16:creationId xmlns:a16="http://schemas.microsoft.com/office/drawing/2014/main" id="{FD539C44-11F4-4597-A3EC-1F675E921581}"/>
              </a:ext>
            </a:extLst>
          </p:cNvPr>
          <p:cNvSpPr/>
          <p:nvPr/>
        </p:nvSpPr>
        <p:spPr>
          <a:xfrm>
            <a:off x="5010581" y="4808320"/>
            <a:ext cx="130628" cy="130628"/>
          </a:xfrm>
          <a:prstGeom prst="star5">
            <a:avLst/>
          </a:prstGeom>
          <a:solidFill>
            <a:srgbClr val="4DB3E0"/>
          </a:solidFill>
          <a:ln w="25400" cap="flat" cmpd="sng" algn="ctr">
            <a:noFill/>
            <a:prstDash val="solid"/>
          </a:ln>
          <a:effectLst/>
        </p:spPr>
        <p:txBody>
          <a:bodyPr rtlCol="0" anchor="ctr"/>
          <a:lstStyle/>
          <a:p>
            <a:pPr algn="ctr" defTabSz="685800">
              <a:defRPr/>
            </a:pPr>
            <a:endParaRPr lang="en-US" sz="1350" kern="0">
              <a:solidFill>
                <a:prstClr val="white"/>
              </a:solidFill>
              <a:latin typeface="Arial"/>
            </a:endParaRPr>
          </a:p>
        </p:txBody>
      </p:sp>
      <p:sp>
        <p:nvSpPr>
          <p:cNvPr id="37" name="TextBox 36">
            <a:extLst>
              <a:ext uri="{FF2B5EF4-FFF2-40B4-BE49-F238E27FC236}">
                <a16:creationId xmlns:a16="http://schemas.microsoft.com/office/drawing/2014/main" id="{1F22DBAF-3E54-7540-A9A3-C0D746562496}"/>
              </a:ext>
            </a:extLst>
          </p:cNvPr>
          <p:cNvSpPr txBox="1"/>
          <p:nvPr/>
        </p:nvSpPr>
        <p:spPr>
          <a:xfrm>
            <a:off x="111321" y="2795274"/>
            <a:ext cx="488662" cy="166199"/>
          </a:xfrm>
          <a:prstGeom prst="rect">
            <a:avLst/>
          </a:prstGeom>
          <a:noFill/>
        </p:spPr>
        <p:txBody>
          <a:bodyPr wrap="square" lIns="0" tIns="0" rIns="0" bIns="0" rtlCol="0">
            <a:spAutoFit/>
          </a:bodyPr>
          <a:lstStyle/>
          <a:p>
            <a:pPr algn="ctr">
              <a:lnSpc>
                <a:spcPct val="80000"/>
              </a:lnSpc>
              <a:defRPr/>
            </a:pPr>
            <a:r>
              <a:rPr lang="en-US" sz="675" b="1" dirty="0">
                <a:solidFill>
                  <a:prstClr val="black"/>
                </a:solidFill>
                <a:cs typeface="Arial" panose="020B0604020202020204" pitchFamily="34" charset="0"/>
              </a:rPr>
              <a:t>Navy WT Roll out</a:t>
            </a:r>
          </a:p>
        </p:txBody>
      </p:sp>
      <p:sp>
        <p:nvSpPr>
          <p:cNvPr id="57" name="TextBox 56">
            <a:extLst>
              <a:ext uri="{FF2B5EF4-FFF2-40B4-BE49-F238E27FC236}">
                <a16:creationId xmlns:a16="http://schemas.microsoft.com/office/drawing/2014/main" id="{1F22DBAF-3E54-7540-A9A3-C0D746562496}"/>
              </a:ext>
            </a:extLst>
          </p:cNvPr>
          <p:cNvSpPr txBox="1"/>
          <p:nvPr/>
        </p:nvSpPr>
        <p:spPr>
          <a:xfrm>
            <a:off x="111320" y="3934209"/>
            <a:ext cx="488662" cy="166199"/>
          </a:xfrm>
          <a:prstGeom prst="rect">
            <a:avLst/>
          </a:prstGeom>
          <a:noFill/>
        </p:spPr>
        <p:txBody>
          <a:bodyPr wrap="square" lIns="0" tIns="0" rIns="0" bIns="0" rtlCol="0">
            <a:spAutoFit/>
          </a:bodyPr>
          <a:lstStyle/>
          <a:p>
            <a:pPr algn="ctr">
              <a:lnSpc>
                <a:spcPct val="80000"/>
              </a:lnSpc>
              <a:defRPr/>
            </a:pPr>
            <a:r>
              <a:rPr lang="en-US" sz="675" b="1" dirty="0">
                <a:solidFill>
                  <a:prstClr val="black"/>
                </a:solidFill>
                <a:cs typeface="Arial" panose="020B0604020202020204" pitchFamily="34" charset="0"/>
              </a:rPr>
              <a:t>NETC WT Expansion</a:t>
            </a:r>
          </a:p>
        </p:txBody>
      </p:sp>
      <p:sp>
        <p:nvSpPr>
          <p:cNvPr id="59" name="TextBox 58">
            <a:extLst>
              <a:ext uri="{FF2B5EF4-FFF2-40B4-BE49-F238E27FC236}">
                <a16:creationId xmlns:a16="http://schemas.microsoft.com/office/drawing/2014/main" id="{1F22DBAF-3E54-7540-A9A3-C0D746562496}"/>
              </a:ext>
            </a:extLst>
          </p:cNvPr>
          <p:cNvSpPr txBox="1"/>
          <p:nvPr/>
        </p:nvSpPr>
        <p:spPr>
          <a:xfrm>
            <a:off x="105152" y="4950098"/>
            <a:ext cx="488662" cy="249299"/>
          </a:xfrm>
          <a:prstGeom prst="rect">
            <a:avLst/>
          </a:prstGeom>
          <a:noFill/>
        </p:spPr>
        <p:txBody>
          <a:bodyPr wrap="square" lIns="0" tIns="0" rIns="0" bIns="0" rtlCol="0">
            <a:spAutoFit/>
          </a:bodyPr>
          <a:lstStyle/>
          <a:p>
            <a:pPr algn="ctr">
              <a:lnSpc>
                <a:spcPct val="80000"/>
              </a:lnSpc>
              <a:defRPr/>
            </a:pPr>
            <a:r>
              <a:rPr lang="en-US" sz="675" b="1" dirty="0">
                <a:solidFill>
                  <a:prstClr val="black"/>
                </a:solidFill>
                <a:cs typeface="Arial" panose="020B0604020202020204" pitchFamily="34" charset="0"/>
              </a:rPr>
              <a:t>Supporting &amp; Enabling Action</a:t>
            </a:r>
          </a:p>
        </p:txBody>
      </p:sp>
      <p:sp>
        <p:nvSpPr>
          <p:cNvPr id="63" name="Triangle 40">
            <a:extLst>
              <a:ext uri="{FF2B5EF4-FFF2-40B4-BE49-F238E27FC236}">
                <a16:creationId xmlns:a16="http://schemas.microsoft.com/office/drawing/2014/main" id="{47AF7D3E-7EC5-404C-AA93-1C2BE03C352E}"/>
              </a:ext>
            </a:extLst>
          </p:cNvPr>
          <p:cNvSpPr/>
          <p:nvPr/>
        </p:nvSpPr>
        <p:spPr>
          <a:xfrm>
            <a:off x="4307771" y="2496340"/>
            <a:ext cx="103121" cy="83681"/>
          </a:xfrm>
          <a:prstGeom prst="triangle">
            <a:avLst/>
          </a:prstGeom>
          <a:solidFill>
            <a:srgbClr val="00589B"/>
          </a:solidFill>
          <a:ln w="25400" cap="flat" cmpd="sng" algn="ctr">
            <a:noFill/>
            <a:prstDash val="solid"/>
          </a:ln>
          <a:effectLst/>
        </p:spPr>
        <p:txBody>
          <a:bodyPr rtlCol="0" anchor="ctr"/>
          <a:lstStyle/>
          <a:p>
            <a:pPr algn="ctr" defTabSz="514350">
              <a:defRPr/>
            </a:pPr>
            <a:endParaRPr lang="en-US" sz="1013" kern="0">
              <a:solidFill>
                <a:prstClr val="white"/>
              </a:solidFill>
              <a:latin typeface="Arial"/>
            </a:endParaRPr>
          </a:p>
        </p:txBody>
      </p:sp>
      <p:sp>
        <p:nvSpPr>
          <p:cNvPr id="85" name="Chevron 4">
            <a:extLst>
              <a:ext uri="{FF2B5EF4-FFF2-40B4-BE49-F238E27FC236}">
                <a16:creationId xmlns:a16="http://schemas.microsoft.com/office/drawing/2014/main" id="{1EF4809C-272E-304B-965B-2D29EA2EDF13}"/>
              </a:ext>
            </a:extLst>
          </p:cNvPr>
          <p:cNvSpPr/>
          <p:nvPr/>
        </p:nvSpPr>
        <p:spPr>
          <a:xfrm>
            <a:off x="3366247" y="1776935"/>
            <a:ext cx="4667411" cy="192354"/>
          </a:xfrm>
          <a:prstGeom prst="chevron">
            <a:avLst/>
          </a:prstGeom>
          <a:solidFill>
            <a:srgbClr val="103C60"/>
          </a:solidFill>
          <a:ln w="25400" cap="flat" cmpd="sng" algn="ctr">
            <a:noFill/>
            <a:prstDash val="solid"/>
          </a:ln>
          <a:effectLst/>
        </p:spPr>
        <p:txBody>
          <a:bodyPr rtlCol="0" anchor="ctr"/>
          <a:lstStyle/>
          <a:p>
            <a:pPr algn="ctr" defTabSz="685800" fontAlgn="base">
              <a:spcBef>
                <a:spcPct val="0"/>
              </a:spcBef>
              <a:spcAft>
                <a:spcPct val="0"/>
              </a:spcAft>
              <a:defRPr/>
            </a:pPr>
            <a:r>
              <a:rPr lang="en-US" sz="900" b="1" kern="0" dirty="0">
                <a:solidFill>
                  <a:prstClr val="white"/>
                </a:solidFill>
                <a:latin typeface="Arial Black" panose="020B0604020202020204" pitchFamily="34" charset="0"/>
                <a:cs typeface="Arial Black" panose="020B0604020202020204" pitchFamily="34" charset="0"/>
              </a:rPr>
              <a:t>Implement</a:t>
            </a:r>
          </a:p>
        </p:txBody>
      </p:sp>
      <p:sp>
        <p:nvSpPr>
          <p:cNvPr id="86" name="Chevron 4">
            <a:extLst>
              <a:ext uri="{FF2B5EF4-FFF2-40B4-BE49-F238E27FC236}">
                <a16:creationId xmlns:a16="http://schemas.microsoft.com/office/drawing/2014/main" id="{1EF4809C-272E-304B-965B-2D29EA2EDF13}"/>
              </a:ext>
            </a:extLst>
          </p:cNvPr>
          <p:cNvSpPr/>
          <p:nvPr/>
        </p:nvSpPr>
        <p:spPr>
          <a:xfrm>
            <a:off x="7982393" y="1775301"/>
            <a:ext cx="818696" cy="192354"/>
          </a:xfrm>
          <a:prstGeom prst="chevron">
            <a:avLst/>
          </a:prstGeom>
          <a:solidFill>
            <a:srgbClr val="103C60"/>
          </a:solidFill>
          <a:ln w="25400" cap="flat" cmpd="sng" algn="ctr">
            <a:noFill/>
            <a:prstDash val="solid"/>
          </a:ln>
          <a:effectLst/>
        </p:spPr>
        <p:txBody>
          <a:bodyPr rtlCol="0" anchor="ctr"/>
          <a:lstStyle/>
          <a:p>
            <a:pPr algn="ctr" defTabSz="685800" fontAlgn="base">
              <a:spcBef>
                <a:spcPct val="0"/>
              </a:spcBef>
              <a:spcAft>
                <a:spcPct val="0"/>
              </a:spcAft>
              <a:defRPr/>
            </a:pPr>
            <a:r>
              <a:rPr lang="en-US" sz="900" b="1" kern="0" dirty="0">
                <a:solidFill>
                  <a:prstClr val="white"/>
                </a:solidFill>
                <a:latin typeface="Arial Black" panose="020B0604020202020204" pitchFamily="34" charset="0"/>
                <a:cs typeface="Arial Black" panose="020B0604020202020204" pitchFamily="34" charset="0"/>
              </a:rPr>
              <a:t>Sustain</a:t>
            </a:r>
          </a:p>
        </p:txBody>
      </p:sp>
      <p:sp>
        <p:nvSpPr>
          <p:cNvPr id="88" name="Pentagon 3">
            <a:extLst>
              <a:ext uri="{FF2B5EF4-FFF2-40B4-BE49-F238E27FC236}">
                <a16:creationId xmlns:a16="http://schemas.microsoft.com/office/drawing/2014/main" id="{572EB7A7-0E2A-D043-87E2-244F63212048}"/>
              </a:ext>
            </a:extLst>
          </p:cNvPr>
          <p:cNvSpPr/>
          <p:nvPr/>
        </p:nvSpPr>
        <p:spPr>
          <a:xfrm>
            <a:off x="664157" y="1780989"/>
            <a:ext cx="2766311" cy="186666"/>
          </a:xfrm>
          <a:prstGeom prst="homePlate">
            <a:avLst/>
          </a:prstGeom>
          <a:solidFill>
            <a:srgbClr val="103C60"/>
          </a:solidFill>
          <a:ln w="25400" cap="flat" cmpd="sng" algn="ctr">
            <a:noFill/>
            <a:prstDash val="solid"/>
          </a:ln>
          <a:effectLst/>
        </p:spPr>
        <p:txBody>
          <a:bodyPr rtlCol="0" anchor="ctr"/>
          <a:lstStyle/>
          <a:p>
            <a:pPr algn="ctr" defTabSz="685800" fontAlgn="base">
              <a:spcBef>
                <a:spcPct val="0"/>
              </a:spcBef>
              <a:spcAft>
                <a:spcPct val="0"/>
              </a:spcAft>
              <a:defRPr/>
            </a:pPr>
            <a:r>
              <a:rPr lang="en-US" sz="900" b="1" kern="0" dirty="0">
                <a:solidFill>
                  <a:prstClr val="white"/>
                </a:solidFill>
                <a:latin typeface="Arial Black" panose="020B0604020202020204" pitchFamily="34" charset="0"/>
                <a:cs typeface="Arial Black" panose="020B0604020202020204" pitchFamily="34" charset="0"/>
              </a:rPr>
              <a:t>Plan</a:t>
            </a:r>
          </a:p>
        </p:txBody>
      </p:sp>
      <p:sp>
        <p:nvSpPr>
          <p:cNvPr id="3" name="Rectangle 2"/>
          <p:cNvSpPr/>
          <p:nvPr/>
        </p:nvSpPr>
        <p:spPr>
          <a:xfrm>
            <a:off x="655724" y="978670"/>
            <a:ext cx="7537576" cy="523220"/>
          </a:xfrm>
          <a:prstGeom prst="rect">
            <a:avLst/>
          </a:prstGeom>
        </p:spPr>
        <p:txBody>
          <a:bodyPr wrap="none">
            <a:spAutoFit/>
          </a:bodyPr>
          <a:lstStyle/>
          <a:p>
            <a:pPr algn="ctr" fontAlgn="base">
              <a:spcBef>
                <a:spcPct val="0"/>
              </a:spcBef>
              <a:spcAft>
                <a:spcPct val="0"/>
              </a:spcAft>
              <a:defRPr/>
            </a:pPr>
            <a:r>
              <a:rPr lang="en-US" sz="2800" b="1" cap="small" dirty="0">
                <a:solidFill>
                  <a:srgbClr val="000000">
                    <a:lumMod val="95000"/>
                    <a:lumOff val="5000"/>
                  </a:srgbClr>
                </a:solidFill>
                <a:latin typeface="Arial" panose="020B0604020202020204" pitchFamily="34" charset="0"/>
                <a:cs typeface="Arial" panose="020B0604020202020204" pitchFamily="34" charset="0"/>
              </a:rPr>
              <a:t>Optimize Performance Through Toughness</a:t>
            </a:r>
          </a:p>
        </p:txBody>
      </p:sp>
      <p:grpSp>
        <p:nvGrpSpPr>
          <p:cNvPr id="112" name="Group 111"/>
          <p:cNvGrpSpPr/>
          <p:nvPr/>
        </p:nvGrpSpPr>
        <p:grpSpPr>
          <a:xfrm>
            <a:off x="1847176" y="5642224"/>
            <a:ext cx="3463506" cy="130628"/>
            <a:chOff x="2185129" y="6421681"/>
            <a:chExt cx="4618008" cy="174171"/>
          </a:xfrm>
        </p:grpSpPr>
        <p:grpSp>
          <p:nvGrpSpPr>
            <p:cNvPr id="113" name="Group 112">
              <a:extLst>
                <a:ext uri="{FF2B5EF4-FFF2-40B4-BE49-F238E27FC236}">
                  <a16:creationId xmlns:a16="http://schemas.microsoft.com/office/drawing/2014/main" id="{75BCB8D5-9328-D04E-BCA3-38EF4454C234}"/>
                </a:ext>
              </a:extLst>
            </p:cNvPr>
            <p:cNvGrpSpPr/>
            <p:nvPr/>
          </p:nvGrpSpPr>
          <p:grpSpPr>
            <a:xfrm>
              <a:off x="2185129" y="6437096"/>
              <a:ext cx="779572" cy="139772"/>
              <a:chOff x="1725161" y="1231222"/>
              <a:chExt cx="779572" cy="139772"/>
            </a:xfrm>
          </p:grpSpPr>
          <p:sp>
            <p:nvSpPr>
              <p:cNvPr id="123" name="Triangle 39">
                <a:extLst>
                  <a:ext uri="{FF2B5EF4-FFF2-40B4-BE49-F238E27FC236}">
                    <a16:creationId xmlns:a16="http://schemas.microsoft.com/office/drawing/2014/main" id="{96544B30-13A6-A648-9DCA-690CF3144B41}"/>
                  </a:ext>
                </a:extLst>
              </p:cNvPr>
              <p:cNvSpPr/>
              <p:nvPr/>
            </p:nvSpPr>
            <p:spPr>
              <a:xfrm>
                <a:off x="1725161" y="1231222"/>
                <a:ext cx="174171" cy="134983"/>
              </a:xfrm>
              <a:prstGeom prst="triangle">
                <a:avLst/>
              </a:prstGeom>
              <a:solidFill>
                <a:srgbClr val="00589B"/>
              </a:solidFill>
              <a:ln w="25400" cap="flat" cmpd="sng" algn="ctr">
                <a:noFill/>
                <a:prstDash val="solid"/>
              </a:ln>
              <a:effectLst/>
            </p:spPr>
            <p:txBody>
              <a:bodyPr rtlCol="0" anchor="ctr"/>
              <a:lstStyle/>
              <a:p>
                <a:pPr algn="ctr" defTabSz="685800">
                  <a:defRPr/>
                </a:pPr>
                <a:endParaRPr lang="en-US" sz="1350" kern="0">
                  <a:solidFill>
                    <a:prstClr val="white"/>
                  </a:solidFill>
                  <a:latin typeface="Arial"/>
                </a:endParaRPr>
              </a:p>
            </p:txBody>
          </p:sp>
          <p:sp>
            <p:nvSpPr>
              <p:cNvPr id="124" name="TextBox 123">
                <a:extLst>
                  <a:ext uri="{FF2B5EF4-FFF2-40B4-BE49-F238E27FC236}">
                    <a16:creationId xmlns:a16="http://schemas.microsoft.com/office/drawing/2014/main" id="{E2D8CE4D-166E-EC46-89F6-6B95936EEF1A}"/>
                  </a:ext>
                </a:extLst>
              </p:cNvPr>
              <p:cNvSpPr txBox="1"/>
              <p:nvPr/>
            </p:nvSpPr>
            <p:spPr>
              <a:xfrm>
                <a:off x="1940494" y="1232494"/>
                <a:ext cx="564239" cy="138500"/>
              </a:xfrm>
              <a:prstGeom prst="rect">
                <a:avLst/>
              </a:prstGeom>
              <a:noFill/>
            </p:spPr>
            <p:txBody>
              <a:bodyPr wrap="square" lIns="0" tIns="0" rIns="0" bIns="0" rtlCol="0">
                <a:spAutoFit/>
              </a:bodyPr>
              <a:lstStyle/>
              <a:p>
                <a:pPr defTabSz="685800">
                  <a:defRPr/>
                </a:pPr>
                <a:r>
                  <a:rPr lang="en-US" sz="675" kern="0" dirty="0">
                    <a:solidFill>
                      <a:prstClr val="black"/>
                    </a:solidFill>
                    <a:latin typeface="Century Gothic" panose="020B0502020202020204" pitchFamily="34" charset="0"/>
                  </a:rPr>
                  <a:t>Milestone</a:t>
                </a:r>
              </a:p>
            </p:txBody>
          </p:sp>
        </p:grpSp>
        <p:grpSp>
          <p:nvGrpSpPr>
            <p:cNvPr id="114" name="Group 113">
              <a:extLst>
                <a:ext uri="{FF2B5EF4-FFF2-40B4-BE49-F238E27FC236}">
                  <a16:creationId xmlns:a16="http://schemas.microsoft.com/office/drawing/2014/main" id="{02BD9C15-8C14-C240-A4F3-6AF56FA7BD7A}"/>
                </a:ext>
              </a:extLst>
            </p:cNvPr>
            <p:cNvGrpSpPr/>
            <p:nvPr/>
          </p:nvGrpSpPr>
          <p:grpSpPr>
            <a:xfrm>
              <a:off x="3180889" y="6438368"/>
              <a:ext cx="976415" cy="138500"/>
              <a:chOff x="2700113" y="1232494"/>
              <a:chExt cx="976415" cy="138500"/>
            </a:xfrm>
          </p:grpSpPr>
          <p:sp>
            <p:nvSpPr>
              <p:cNvPr id="121" name="Oval 120">
                <a:extLst>
                  <a:ext uri="{FF2B5EF4-FFF2-40B4-BE49-F238E27FC236}">
                    <a16:creationId xmlns:a16="http://schemas.microsoft.com/office/drawing/2014/main" id="{B338CECE-CED2-0344-9E34-53A3422AFD20}"/>
                  </a:ext>
                </a:extLst>
              </p:cNvPr>
              <p:cNvSpPr/>
              <p:nvPr/>
            </p:nvSpPr>
            <p:spPr>
              <a:xfrm>
                <a:off x="2700113" y="1234252"/>
                <a:ext cx="134983" cy="134983"/>
              </a:xfrm>
              <a:prstGeom prst="ellipse">
                <a:avLst/>
              </a:prstGeom>
              <a:solidFill>
                <a:srgbClr val="F79646">
                  <a:lumMod val="75000"/>
                </a:srgbClr>
              </a:solidFill>
              <a:ln w="25400" cap="flat" cmpd="sng" algn="ctr">
                <a:noFill/>
                <a:prstDash val="solid"/>
              </a:ln>
              <a:effectLst/>
            </p:spPr>
            <p:txBody>
              <a:bodyPr rtlCol="0" anchor="ctr"/>
              <a:lstStyle/>
              <a:p>
                <a:pPr algn="ctr" defTabSz="685800">
                  <a:defRPr/>
                </a:pPr>
                <a:endParaRPr lang="en-US" sz="1350" kern="0">
                  <a:solidFill>
                    <a:prstClr val="white"/>
                  </a:solidFill>
                  <a:latin typeface="Arial"/>
                </a:endParaRPr>
              </a:p>
            </p:txBody>
          </p:sp>
          <p:sp>
            <p:nvSpPr>
              <p:cNvPr id="122" name="TextBox 121">
                <a:extLst>
                  <a:ext uri="{FF2B5EF4-FFF2-40B4-BE49-F238E27FC236}">
                    <a16:creationId xmlns:a16="http://schemas.microsoft.com/office/drawing/2014/main" id="{0017C08B-7B23-DC41-B3A2-E68B63FFF5F4}"/>
                  </a:ext>
                </a:extLst>
              </p:cNvPr>
              <p:cNvSpPr txBox="1"/>
              <p:nvPr/>
            </p:nvSpPr>
            <p:spPr>
              <a:xfrm>
                <a:off x="2876258" y="1232494"/>
                <a:ext cx="800270" cy="138500"/>
              </a:xfrm>
              <a:prstGeom prst="rect">
                <a:avLst/>
              </a:prstGeom>
              <a:noFill/>
            </p:spPr>
            <p:txBody>
              <a:bodyPr wrap="square" lIns="0" tIns="0" rIns="0" bIns="0" rtlCol="0">
                <a:spAutoFit/>
              </a:bodyPr>
              <a:lstStyle/>
              <a:p>
                <a:pPr defTabSz="685800">
                  <a:defRPr/>
                </a:pPr>
                <a:r>
                  <a:rPr lang="en-US" sz="675" kern="0" dirty="0">
                    <a:solidFill>
                      <a:prstClr val="black"/>
                    </a:solidFill>
                    <a:latin typeface="Century Gothic" panose="020B0502020202020204" pitchFamily="34" charset="0"/>
                  </a:rPr>
                  <a:t>Coordination</a:t>
                </a:r>
              </a:p>
            </p:txBody>
          </p:sp>
        </p:grpSp>
        <p:grpSp>
          <p:nvGrpSpPr>
            <p:cNvPr id="115" name="Group 114">
              <a:extLst>
                <a:ext uri="{FF2B5EF4-FFF2-40B4-BE49-F238E27FC236}">
                  <a16:creationId xmlns:a16="http://schemas.microsoft.com/office/drawing/2014/main" id="{F7F80108-0258-1848-852A-0864ED924EFF}"/>
                </a:ext>
              </a:extLst>
            </p:cNvPr>
            <p:cNvGrpSpPr/>
            <p:nvPr/>
          </p:nvGrpSpPr>
          <p:grpSpPr>
            <a:xfrm>
              <a:off x="4309884" y="6421681"/>
              <a:ext cx="1554594" cy="174171"/>
              <a:chOff x="3834606" y="1215807"/>
              <a:chExt cx="1192603" cy="174171"/>
            </a:xfrm>
          </p:grpSpPr>
          <p:sp>
            <p:nvSpPr>
              <p:cNvPr id="119" name="5-Point Star 118">
                <a:extLst>
                  <a:ext uri="{FF2B5EF4-FFF2-40B4-BE49-F238E27FC236}">
                    <a16:creationId xmlns:a16="http://schemas.microsoft.com/office/drawing/2014/main" id="{80AEF9E0-1816-704F-A103-FB2DF5D944C9}"/>
                  </a:ext>
                </a:extLst>
              </p:cNvPr>
              <p:cNvSpPr/>
              <p:nvPr/>
            </p:nvSpPr>
            <p:spPr>
              <a:xfrm>
                <a:off x="3834606" y="1215807"/>
                <a:ext cx="174171" cy="174171"/>
              </a:xfrm>
              <a:prstGeom prst="star5">
                <a:avLst/>
              </a:prstGeom>
              <a:solidFill>
                <a:srgbClr val="4DB3E0"/>
              </a:solidFill>
              <a:ln w="25400" cap="flat" cmpd="sng" algn="ctr">
                <a:noFill/>
                <a:prstDash val="solid"/>
              </a:ln>
              <a:effectLst/>
            </p:spPr>
            <p:txBody>
              <a:bodyPr rtlCol="0" anchor="ctr"/>
              <a:lstStyle/>
              <a:p>
                <a:pPr algn="ctr" defTabSz="685800">
                  <a:defRPr/>
                </a:pPr>
                <a:endParaRPr lang="en-US" sz="1350" kern="0">
                  <a:solidFill>
                    <a:prstClr val="white"/>
                  </a:solidFill>
                  <a:latin typeface="Arial"/>
                </a:endParaRPr>
              </a:p>
            </p:txBody>
          </p:sp>
          <p:sp>
            <p:nvSpPr>
              <p:cNvPr id="120" name="TextBox 119">
                <a:extLst>
                  <a:ext uri="{FF2B5EF4-FFF2-40B4-BE49-F238E27FC236}">
                    <a16:creationId xmlns:a16="http://schemas.microsoft.com/office/drawing/2014/main" id="{3AD7AB41-4F7A-4B4E-9945-8847202BC865}"/>
                  </a:ext>
                </a:extLst>
              </p:cNvPr>
              <p:cNvSpPr txBox="1"/>
              <p:nvPr/>
            </p:nvSpPr>
            <p:spPr>
              <a:xfrm>
                <a:off x="4048053" y="1232494"/>
                <a:ext cx="979156" cy="138500"/>
              </a:xfrm>
              <a:prstGeom prst="rect">
                <a:avLst/>
              </a:prstGeom>
              <a:noFill/>
            </p:spPr>
            <p:txBody>
              <a:bodyPr wrap="square" lIns="0" tIns="0" rIns="0" bIns="0" rtlCol="0">
                <a:spAutoFit/>
              </a:bodyPr>
              <a:lstStyle/>
              <a:p>
                <a:pPr defTabSz="685800">
                  <a:defRPr/>
                </a:pPr>
                <a:r>
                  <a:rPr lang="en-US" sz="675" kern="0" dirty="0">
                    <a:solidFill>
                      <a:prstClr val="black"/>
                    </a:solidFill>
                    <a:latin typeface="Century Gothic" panose="020B0502020202020204" pitchFamily="34" charset="0"/>
                  </a:rPr>
                  <a:t>Decision Point</a:t>
                </a:r>
              </a:p>
            </p:txBody>
          </p:sp>
        </p:grpSp>
        <p:grpSp>
          <p:nvGrpSpPr>
            <p:cNvPr id="116" name="Group 115">
              <a:extLst>
                <a:ext uri="{FF2B5EF4-FFF2-40B4-BE49-F238E27FC236}">
                  <a16:creationId xmlns:a16="http://schemas.microsoft.com/office/drawing/2014/main" id="{73D1F7BF-0928-B14C-B15F-101B2806075D}"/>
                </a:ext>
              </a:extLst>
            </p:cNvPr>
            <p:cNvGrpSpPr/>
            <p:nvPr/>
          </p:nvGrpSpPr>
          <p:grpSpPr>
            <a:xfrm>
              <a:off x="5849887" y="6438368"/>
              <a:ext cx="953250" cy="138500"/>
              <a:chOff x="5143428" y="1232494"/>
              <a:chExt cx="953250" cy="138500"/>
            </a:xfrm>
          </p:grpSpPr>
          <p:sp>
            <p:nvSpPr>
              <p:cNvPr id="117" name="TextBox 116">
                <a:extLst>
                  <a:ext uri="{FF2B5EF4-FFF2-40B4-BE49-F238E27FC236}">
                    <a16:creationId xmlns:a16="http://schemas.microsoft.com/office/drawing/2014/main" id="{D5412166-1D25-1449-8849-B63A0E7A1BD6}"/>
                  </a:ext>
                </a:extLst>
              </p:cNvPr>
              <p:cNvSpPr txBox="1"/>
              <p:nvPr/>
            </p:nvSpPr>
            <p:spPr>
              <a:xfrm>
                <a:off x="5296408" y="1232494"/>
                <a:ext cx="800270" cy="138500"/>
              </a:xfrm>
              <a:prstGeom prst="rect">
                <a:avLst/>
              </a:prstGeom>
              <a:noFill/>
            </p:spPr>
            <p:txBody>
              <a:bodyPr wrap="square" lIns="0" tIns="0" rIns="0" bIns="0" rtlCol="0">
                <a:spAutoFit/>
              </a:bodyPr>
              <a:lstStyle/>
              <a:p>
                <a:pPr defTabSz="685800">
                  <a:defRPr/>
                </a:pPr>
                <a:r>
                  <a:rPr lang="en-US" sz="675" kern="0" dirty="0">
                    <a:solidFill>
                      <a:prstClr val="black"/>
                    </a:solidFill>
                    <a:latin typeface="Century Gothic" panose="020B0502020202020204" pitchFamily="34" charset="0"/>
                  </a:rPr>
                  <a:t>Review</a:t>
                </a:r>
              </a:p>
            </p:txBody>
          </p:sp>
          <p:sp>
            <p:nvSpPr>
              <p:cNvPr id="118" name="Pentagon 117">
                <a:extLst>
                  <a:ext uri="{FF2B5EF4-FFF2-40B4-BE49-F238E27FC236}">
                    <a16:creationId xmlns:a16="http://schemas.microsoft.com/office/drawing/2014/main" id="{96F350D5-37D3-2341-BAEF-6B5302EECB0F}"/>
                  </a:ext>
                </a:extLst>
              </p:cNvPr>
              <p:cNvSpPr/>
              <p:nvPr/>
            </p:nvSpPr>
            <p:spPr>
              <a:xfrm rot="5400000">
                <a:off x="5127133" y="1248789"/>
                <a:ext cx="138499" cy="105910"/>
              </a:xfrm>
              <a:prstGeom prst="homePlate">
                <a:avLst/>
              </a:prstGeom>
              <a:solidFill>
                <a:srgbClr val="1F497D">
                  <a:lumMod val="50000"/>
                </a:srgbClr>
              </a:solidFill>
              <a:ln w="25400" cap="flat" cmpd="sng" algn="ctr">
                <a:noFill/>
                <a:prstDash val="solid"/>
              </a:ln>
              <a:effectLst/>
            </p:spPr>
            <p:txBody>
              <a:bodyPr rtlCol="0" anchor="ctr"/>
              <a:lstStyle/>
              <a:p>
                <a:pPr algn="ctr" defTabSz="685800">
                  <a:defRPr/>
                </a:pPr>
                <a:endParaRPr lang="en-US" sz="1350" kern="0">
                  <a:solidFill>
                    <a:prstClr val="white"/>
                  </a:solidFill>
                  <a:latin typeface="Arial"/>
                </a:endParaRPr>
              </a:p>
            </p:txBody>
          </p:sp>
        </p:grpSp>
      </p:grpSp>
      <p:pic>
        <p:nvPicPr>
          <p:cNvPr id="125" name="Picture 124"/>
          <p:cNvPicPr>
            <a:picLocks noChangeAspect="1"/>
          </p:cNvPicPr>
          <p:nvPr/>
        </p:nvPicPr>
        <p:blipFill>
          <a:blip r:embed="rId3"/>
          <a:stretch>
            <a:fillRect/>
          </a:stretch>
        </p:blipFill>
        <p:spPr>
          <a:xfrm>
            <a:off x="954836" y="4861911"/>
            <a:ext cx="105165" cy="86876"/>
          </a:xfrm>
          <a:prstGeom prst="rect">
            <a:avLst/>
          </a:prstGeom>
        </p:spPr>
      </p:pic>
      <p:sp>
        <p:nvSpPr>
          <p:cNvPr id="126" name="TextBox 125">
            <a:extLst>
              <a:ext uri="{FF2B5EF4-FFF2-40B4-BE49-F238E27FC236}">
                <a16:creationId xmlns:a16="http://schemas.microsoft.com/office/drawing/2014/main" id="{002693A3-D038-4068-8164-189F46D18886}"/>
              </a:ext>
            </a:extLst>
          </p:cNvPr>
          <p:cNvSpPr txBox="1"/>
          <p:nvPr/>
        </p:nvSpPr>
        <p:spPr>
          <a:xfrm>
            <a:off x="773191" y="4961639"/>
            <a:ext cx="512318" cy="590931"/>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MCPON Leadership Symposium  (WT brief)</a:t>
            </a:r>
          </a:p>
          <a:p>
            <a:pPr defTabSz="514350">
              <a:lnSpc>
                <a:spcPct val="80000"/>
              </a:lnSpc>
              <a:defRPr/>
            </a:pPr>
            <a:endParaRPr lang="en-US" sz="450" b="1" dirty="0">
              <a:solidFill>
                <a:prstClr val="black"/>
              </a:solidFill>
              <a:latin typeface="Arial Narrow" panose="020B0606020202030204" pitchFamily="34" charset="0"/>
            </a:endParaRPr>
          </a:p>
        </p:txBody>
      </p:sp>
      <p:sp>
        <p:nvSpPr>
          <p:cNvPr id="128" name="TextBox 127">
            <a:extLst>
              <a:ext uri="{FF2B5EF4-FFF2-40B4-BE49-F238E27FC236}">
                <a16:creationId xmlns:a16="http://schemas.microsoft.com/office/drawing/2014/main" id="{002693A3-D038-4068-8164-189F46D18886}"/>
              </a:ext>
            </a:extLst>
          </p:cNvPr>
          <p:cNvSpPr txBox="1"/>
          <p:nvPr/>
        </p:nvSpPr>
        <p:spPr>
          <a:xfrm>
            <a:off x="2726104" y="4730326"/>
            <a:ext cx="599432" cy="517065"/>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Commence Chaplain Syllabus Integration</a:t>
            </a:r>
          </a:p>
          <a:p>
            <a:pPr algn="ctr" defTabSz="514350">
              <a:lnSpc>
                <a:spcPct val="80000"/>
              </a:lnSpc>
              <a:defRPr/>
            </a:pPr>
            <a:r>
              <a:rPr lang="en-US" sz="600" b="1" dirty="0">
                <a:solidFill>
                  <a:prstClr val="black"/>
                </a:solidFill>
                <a:latin typeface="Arial Narrow" panose="020B0606020202030204" pitchFamily="34" charset="0"/>
              </a:rPr>
              <a:t>(</a:t>
            </a:r>
            <a:r>
              <a:rPr lang="en-US" sz="600" b="1" dirty="0" err="1">
                <a:solidFill>
                  <a:prstClr val="black"/>
                </a:solidFill>
                <a:latin typeface="Arial Narrow" panose="020B0606020202030204" pitchFamily="34" charset="0"/>
              </a:rPr>
              <a:t>CoC</a:t>
            </a:r>
            <a:r>
              <a:rPr lang="en-US" sz="600" b="1" dirty="0">
                <a:solidFill>
                  <a:prstClr val="black"/>
                </a:solidFill>
                <a:latin typeface="Arial Narrow" panose="020B0606020202030204" pitchFamily="34" charset="0"/>
              </a:rPr>
              <a:t> / NSTC)</a:t>
            </a:r>
          </a:p>
          <a:p>
            <a:pPr defTabSz="514350">
              <a:lnSpc>
                <a:spcPct val="80000"/>
              </a:lnSpc>
              <a:defRPr/>
            </a:pPr>
            <a:endParaRPr lang="en-US" sz="450" b="1" dirty="0">
              <a:solidFill>
                <a:prstClr val="black"/>
              </a:solidFill>
              <a:latin typeface="Arial Narrow" panose="020B0606020202030204" pitchFamily="34" charset="0"/>
            </a:endParaRPr>
          </a:p>
        </p:txBody>
      </p:sp>
      <p:pic>
        <p:nvPicPr>
          <p:cNvPr id="129" name="Picture 128"/>
          <p:cNvPicPr>
            <a:picLocks noChangeAspect="1"/>
          </p:cNvPicPr>
          <p:nvPr/>
        </p:nvPicPr>
        <p:blipFill>
          <a:blip r:embed="rId3"/>
          <a:stretch>
            <a:fillRect/>
          </a:stretch>
        </p:blipFill>
        <p:spPr>
          <a:xfrm>
            <a:off x="5018634" y="3041675"/>
            <a:ext cx="105165" cy="86876"/>
          </a:xfrm>
          <a:prstGeom prst="rect">
            <a:avLst/>
          </a:prstGeom>
        </p:spPr>
      </p:pic>
      <p:sp>
        <p:nvSpPr>
          <p:cNvPr id="130" name="TextBox 129">
            <a:extLst>
              <a:ext uri="{FF2B5EF4-FFF2-40B4-BE49-F238E27FC236}">
                <a16:creationId xmlns:a16="http://schemas.microsoft.com/office/drawing/2014/main" id="{002693A3-D038-4068-8164-189F46D18886}"/>
              </a:ext>
            </a:extLst>
          </p:cNvPr>
          <p:cNvSpPr txBox="1"/>
          <p:nvPr/>
        </p:nvSpPr>
        <p:spPr>
          <a:xfrm>
            <a:off x="4734755" y="3138560"/>
            <a:ext cx="685527" cy="369332"/>
          </a:xfrm>
          <a:prstGeom prst="rect">
            <a:avLst/>
          </a:prstGeom>
          <a:noFill/>
        </p:spPr>
        <p:txBody>
          <a:bodyPr wrap="square" rtlCol="0">
            <a:spAutoFit/>
          </a:bodyPr>
          <a:lstStyle/>
          <a:p>
            <a:pPr algn="ctr" defTabSz="514350">
              <a:lnSpc>
                <a:spcPct val="80000"/>
              </a:lnSpc>
              <a:defRPr/>
            </a:pPr>
            <a:r>
              <a:rPr lang="en-US" sz="600" b="1" dirty="0">
                <a:solidFill>
                  <a:schemeClr val="tx2"/>
                </a:solidFill>
                <a:latin typeface="Arial Narrow" panose="020B0606020202030204" pitchFamily="34" charset="0"/>
              </a:rPr>
              <a:t>PERS</a:t>
            </a:r>
          </a:p>
          <a:p>
            <a:pPr algn="ctr" defTabSz="514350">
              <a:lnSpc>
                <a:spcPct val="80000"/>
              </a:lnSpc>
              <a:defRPr/>
            </a:pPr>
            <a:r>
              <a:rPr lang="en-US" sz="600" b="1" dirty="0">
                <a:solidFill>
                  <a:prstClr val="black"/>
                </a:solidFill>
                <a:latin typeface="Arial Narrow" panose="020B0606020202030204" pitchFamily="34" charset="0"/>
              </a:rPr>
              <a:t>WT Training (Norfolk)</a:t>
            </a:r>
          </a:p>
          <a:p>
            <a:pPr defTabSz="514350">
              <a:lnSpc>
                <a:spcPct val="80000"/>
              </a:lnSpc>
              <a:defRPr/>
            </a:pPr>
            <a:endParaRPr lang="en-US" sz="450" b="1" dirty="0">
              <a:solidFill>
                <a:prstClr val="black"/>
              </a:solidFill>
              <a:latin typeface="Arial Narrow" panose="020B0606020202030204" pitchFamily="34" charset="0"/>
            </a:endParaRPr>
          </a:p>
        </p:txBody>
      </p:sp>
      <p:sp>
        <p:nvSpPr>
          <p:cNvPr id="131" name="TextBox 130">
            <a:extLst>
              <a:ext uri="{FF2B5EF4-FFF2-40B4-BE49-F238E27FC236}">
                <a16:creationId xmlns:a16="http://schemas.microsoft.com/office/drawing/2014/main" id="{002693A3-D038-4068-8164-189F46D18886}"/>
              </a:ext>
            </a:extLst>
          </p:cNvPr>
          <p:cNvSpPr txBox="1"/>
          <p:nvPr/>
        </p:nvSpPr>
        <p:spPr>
          <a:xfrm>
            <a:off x="4732303" y="2592748"/>
            <a:ext cx="622496" cy="443198"/>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CSP &amp; NECC-P</a:t>
            </a:r>
          </a:p>
          <a:p>
            <a:pPr algn="ctr" defTabSz="514350">
              <a:lnSpc>
                <a:spcPct val="80000"/>
              </a:lnSpc>
              <a:defRPr/>
            </a:pPr>
            <a:r>
              <a:rPr lang="en-US" sz="600" b="1" dirty="0">
                <a:solidFill>
                  <a:prstClr val="black"/>
                </a:solidFill>
                <a:latin typeface="Arial Narrow" panose="020B0606020202030204" pitchFamily="34" charset="0"/>
              </a:rPr>
              <a:t>WT Training</a:t>
            </a:r>
          </a:p>
          <a:p>
            <a:pPr algn="ctr" defTabSz="514350">
              <a:lnSpc>
                <a:spcPct val="80000"/>
              </a:lnSpc>
              <a:defRPr/>
            </a:pPr>
            <a:r>
              <a:rPr lang="en-US" sz="600" b="1" dirty="0">
                <a:solidFill>
                  <a:prstClr val="black"/>
                </a:solidFill>
                <a:latin typeface="Arial Narrow" panose="020B0606020202030204" pitchFamily="34" charset="0"/>
              </a:rPr>
              <a:t> (San Diego)</a:t>
            </a:r>
          </a:p>
          <a:p>
            <a:pPr defTabSz="514350">
              <a:lnSpc>
                <a:spcPct val="80000"/>
              </a:lnSpc>
              <a:defRPr/>
            </a:pPr>
            <a:endParaRPr lang="en-US" sz="450" b="1" dirty="0">
              <a:solidFill>
                <a:prstClr val="black"/>
              </a:solidFill>
              <a:latin typeface="Arial Narrow" panose="020B0606020202030204" pitchFamily="34" charset="0"/>
            </a:endParaRPr>
          </a:p>
        </p:txBody>
      </p:sp>
      <p:pic>
        <p:nvPicPr>
          <p:cNvPr id="134" name="Picture 133"/>
          <p:cNvPicPr>
            <a:picLocks noChangeAspect="1"/>
          </p:cNvPicPr>
          <p:nvPr/>
        </p:nvPicPr>
        <p:blipFill>
          <a:blip r:embed="rId3"/>
          <a:stretch>
            <a:fillRect/>
          </a:stretch>
        </p:blipFill>
        <p:spPr>
          <a:xfrm>
            <a:off x="1699200" y="4668796"/>
            <a:ext cx="105165" cy="86876"/>
          </a:xfrm>
          <a:prstGeom prst="rect">
            <a:avLst/>
          </a:prstGeom>
        </p:spPr>
      </p:pic>
      <p:sp>
        <p:nvSpPr>
          <p:cNvPr id="135" name="TextBox 134">
            <a:extLst>
              <a:ext uri="{FF2B5EF4-FFF2-40B4-BE49-F238E27FC236}">
                <a16:creationId xmlns:a16="http://schemas.microsoft.com/office/drawing/2014/main" id="{002693A3-D038-4068-8164-189F46D18886}"/>
              </a:ext>
            </a:extLst>
          </p:cNvPr>
          <p:cNvSpPr txBox="1"/>
          <p:nvPr/>
        </p:nvSpPr>
        <p:spPr>
          <a:xfrm>
            <a:off x="1486530" y="4790579"/>
            <a:ext cx="512318" cy="443198"/>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E-OSC curriculum Integration w/ WT</a:t>
            </a:r>
          </a:p>
          <a:p>
            <a:pPr defTabSz="514350">
              <a:lnSpc>
                <a:spcPct val="80000"/>
              </a:lnSpc>
              <a:defRPr/>
            </a:pPr>
            <a:endParaRPr lang="en-US" sz="450" b="1" dirty="0">
              <a:solidFill>
                <a:prstClr val="black"/>
              </a:solidFill>
              <a:latin typeface="Arial Narrow" panose="020B0606020202030204" pitchFamily="34" charset="0"/>
            </a:endParaRPr>
          </a:p>
        </p:txBody>
      </p:sp>
      <p:pic>
        <p:nvPicPr>
          <p:cNvPr id="136" name="Picture 135"/>
          <p:cNvPicPr>
            <a:picLocks noChangeAspect="1"/>
          </p:cNvPicPr>
          <p:nvPr/>
        </p:nvPicPr>
        <p:blipFill>
          <a:blip r:embed="rId3"/>
          <a:stretch>
            <a:fillRect/>
          </a:stretch>
        </p:blipFill>
        <p:spPr>
          <a:xfrm>
            <a:off x="2973623" y="5151231"/>
            <a:ext cx="105165" cy="86876"/>
          </a:xfrm>
          <a:prstGeom prst="rect">
            <a:avLst/>
          </a:prstGeom>
        </p:spPr>
      </p:pic>
      <p:sp>
        <p:nvSpPr>
          <p:cNvPr id="137" name="TextBox 136">
            <a:extLst>
              <a:ext uri="{FF2B5EF4-FFF2-40B4-BE49-F238E27FC236}">
                <a16:creationId xmlns:a16="http://schemas.microsoft.com/office/drawing/2014/main" id="{002693A3-D038-4068-8164-189F46D18886}"/>
              </a:ext>
            </a:extLst>
          </p:cNvPr>
          <p:cNvSpPr txBox="1"/>
          <p:nvPr/>
        </p:nvSpPr>
        <p:spPr>
          <a:xfrm>
            <a:off x="2770047" y="5240410"/>
            <a:ext cx="512318" cy="461665"/>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WT curriculum integration with E-OSC</a:t>
            </a:r>
            <a:endParaRPr lang="en-US" sz="450" b="1" dirty="0">
              <a:solidFill>
                <a:prstClr val="black"/>
              </a:solidFill>
              <a:latin typeface="Arial Narrow" panose="020B0606020202030204" pitchFamily="34" charset="0"/>
            </a:endParaRPr>
          </a:p>
        </p:txBody>
      </p:sp>
      <p:sp>
        <p:nvSpPr>
          <p:cNvPr id="139" name="TextBox 138">
            <a:extLst>
              <a:ext uri="{FF2B5EF4-FFF2-40B4-BE49-F238E27FC236}">
                <a16:creationId xmlns:a16="http://schemas.microsoft.com/office/drawing/2014/main" id="{002693A3-D038-4068-8164-189F46D18886}"/>
              </a:ext>
            </a:extLst>
          </p:cNvPr>
          <p:cNvSpPr txBox="1"/>
          <p:nvPr/>
        </p:nvSpPr>
        <p:spPr>
          <a:xfrm>
            <a:off x="1425426" y="4248701"/>
            <a:ext cx="603293" cy="369332"/>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CPO Initiation WT Integration</a:t>
            </a:r>
          </a:p>
          <a:p>
            <a:pPr defTabSz="514350">
              <a:lnSpc>
                <a:spcPct val="80000"/>
              </a:lnSpc>
              <a:defRPr/>
            </a:pPr>
            <a:endParaRPr lang="en-US" sz="450" b="1" dirty="0">
              <a:solidFill>
                <a:prstClr val="black"/>
              </a:solidFill>
              <a:latin typeface="Arial Narrow" panose="020B0606020202030204" pitchFamily="34" charset="0"/>
            </a:endParaRPr>
          </a:p>
        </p:txBody>
      </p:sp>
      <p:pic>
        <p:nvPicPr>
          <p:cNvPr id="140" name="Picture 139"/>
          <p:cNvPicPr>
            <a:picLocks noChangeAspect="1"/>
          </p:cNvPicPr>
          <p:nvPr/>
        </p:nvPicPr>
        <p:blipFill>
          <a:blip r:embed="rId3"/>
          <a:stretch>
            <a:fillRect/>
          </a:stretch>
        </p:blipFill>
        <p:spPr>
          <a:xfrm>
            <a:off x="980392" y="3712839"/>
            <a:ext cx="105165" cy="86876"/>
          </a:xfrm>
          <a:prstGeom prst="rect">
            <a:avLst/>
          </a:prstGeom>
        </p:spPr>
      </p:pic>
      <p:sp>
        <p:nvSpPr>
          <p:cNvPr id="141" name="TextBox 140">
            <a:extLst>
              <a:ext uri="{FF2B5EF4-FFF2-40B4-BE49-F238E27FC236}">
                <a16:creationId xmlns:a16="http://schemas.microsoft.com/office/drawing/2014/main" id="{002693A3-D038-4068-8164-189F46D18886}"/>
              </a:ext>
            </a:extLst>
          </p:cNvPr>
          <p:cNvSpPr txBox="1"/>
          <p:nvPr/>
        </p:nvSpPr>
        <p:spPr>
          <a:xfrm>
            <a:off x="640526" y="3821461"/>
            <a:ext cx="784900" cy="369332"/>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NETC Learning Center Instructors Attend AWTT</a:t>
            </a:r>
          </a:p>
          <a:p>
            <a:pPr defTabSz="514350">
              <a:lnSpc>
                <a:spcPct val="80000"/>
              </a:lnSpc>
              <a:defRPr/>
            </a:pPr>
            <a:endParaRPr lang="en-US" sz="450" b="1" dirty="0">
              <a:solidFill>
                <a:prstClr val="black"/>
              </a:solidFill>
              <a:latin typeface="Arial Narrow" panose="020B0606020202030204" pitchFamily="34" charset="0"/>
            </a:endParaRPr>
          </a:p>
        </p:txBody>
      </p:sp>
      <p:pic>
        <p:nvPicPr>
          <p:cNvPr id="142" name="Picture 141"/>
          <p:cNvPicPr>
            <a:picLocks noChangeAspect="1"/>
          </p:cNvPicPr>
          <p:nvPr/>
        </p:nvPicPr>
        <p:blipFill>
          <a:blip r:embed="rId3"/>
          <a:stretch>
            <a:fillRect/>
          </a:stretch>
        </p:blipFill>
        <p:spPr>
          <a:xfrm>
            <a:off x="1674489" y="4120474"/>
            <a:ext cx="105165" cy="86876"/>
          </a:xfrm>
          <a:prstGeom prst="rect">
            <a:avLst/>
          </a:prstGeom>
        </p:spPr>
      </p:pic>
      <p:sp>
        <p:nvSpPr>
          <p:cNvPr id="146" name="TextBox 145">
            <a:extLst>
              <a:ext uri="{FF2B5EF4-FFF2-40B4-BE49-F238E27FC236}">
                <a16:creationId xmlns:a16="http://schemas.microsoft.com/office/drawing/2014/main" id="{002693A3-D038-4068-8164-189F46D18886}"/>
              </a:ext>
            </a:extLst>
          </p:cNvPr>
          <p:cNvSpPr txBox="1"/>
          <p:nvPr/>
        </p:nvSpPr>
        <p:spPr>
          <a:xfrm>
            <a:off x="4058852" y="3343175"/>
            <a:ext cx="633530" cy="369332"/>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CNSL WT Implementation Complete</a:t>
            </a:r>
          </a:p>
          <a:p>
            <a:pPr defTabSz="514350">
              <a:lnSpc>
                <a:spcPct val="80000"/>
              </a:lnSpc>
              <a:defRPr/>
            </a:pPr>
            <a:endParaRPr lang="en-US" sz="450" b="1" dirty="0">
              <a:solidFill>
                <a:prstClr val="black"/>
              </a:solidFill>
              <a:latin typeface="Arial Narrow" panose="020B0606020202030204" pitchFamily="34" charset="0"/>
            </a:endParaRPr>
          </a:p>
        </p:txBody>
      </p:sp>
      <p:sp>
        <p:nvSpPr>
          <p:cNvPr id="151" name="TextBox 150">
            <a:extLst>
              <a:ext uri="{FF2B5EF4-FFF2-40B4-BE49-F238E27FC236}">
                <a16:creationId xmlns:a16="http://schemas.microsoft.com/office/drawing/2014/main" id="{002693A3-D038-4068-8164-189F46D18886}"/>
              </a:ext>
            </a:extLst>
          </p:cNvPr>
          <p:cNvSpPr txBox="1"/>
          <p:nvPr/>
        </p:nvSpPr>
        <p:spPr>
          <a:xfrm>
            <a:off x="8134144" y="3132961"/>
            <a:ext cx="688478" cy="517065"/>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NECC &amp;</a:t>
            </a:r>
            <a:r>
              <a:rPr lang="en-US" sz="600" b="1" dirty="0">
                <a:solidFill>
                  <a:schemeClr val="tx2"/>
                </a:solidFill>
                <a:latin typeface="Arial Narrow" panose="020B0606020202030204" pitchFamily="34" charset="0"/>
              </a:rPr>
              <a:t> PERS </a:t>
            </a:r>
            <a:r>
              <a:rPr lang="en-US" sz="600" b="1" dirty="0">
                <a:solidFill>
                  <a:prstClr val="black"/>
                </a:solidFill>
                <a:latin typeface="Arial Narrow" panose="020B0606020202030204" pitchFamily="34" charset="0"/>
              </a:rPr>
              <a:t>WT Implementation complete</a:t>
            </a:r>
          </a:p>
          <a:p>
            <a:pPr algn="ctr" defTabSz="514350">
              <a:lnSpc>
                <a:spcPct val="80000"/>
              </a:lnSpc>
              <a:defRPr/>
            </a:pPr>
            <a:r>
              <a:rPr lang="en-US" sz="600" b="1" dirty="0">
                <a:solidFill>
                  <a:prstClr val="black"/>
                </a:solidFill>
                <a:latin typeface="Arial Narrow" panose="020B0606020202030204" pitchFamily="34" charset="0"/>
              </a:rPr>
              <a:t>(NECC &amp; PERS)</a:t>
            </a:r>
          </a:p>
          <a:p>
            <a:pPr defTabSz="514350">
              <a:lnSpc>
                <a:spcPct val="80000"/>
              </a:lnSpc>
              <a:defRPr/>
            </a:pPr>
            <a:endParaRPr lang="en-US" sz="450" b="1" dirty="0">
              <a:solidFill>
                <a:prstClr val="black"/>
              </a:solidFill>
              <a:latin typeface="Arial Narrow" panose="020B0606020202030204" pitchFamily="34" charset="0"/>
            </a:endParaRPr>
          </a:p>
        </p:txBody>
      </p:sp>
      <p:pic>
        <p:nvPicPr>
          <p:cNvPr id="64" name="Picture 63"/>
          <p:cNvPicPr>
            <a:picLocks noChangeAspect="1"/>
          </p:cNvPicPr>
          <p:nvPr/>
        </p:nvPicPr>
        <p:blipFill>
          <a:blip r:embed="rId3"/>
          <a:stretch>
            <a:fillRect/>
          </a:stretch>
        </p:blipFill>
        <p:spPr>
          <a:xfrm>
            <a:off x="3655786" y="3758359"/>
            <a:ext cx="105165" cy="86876"/>
          </a:xfrm>
          <a:prstGeom prst="rect">
            <a:avLst/>
          </a:prstGeom>
        </p:spPr>
      </p:pic>
      <p:sp>
        <p:nvSpPr>
          <p:cNvPr id="65" name="TextBox 64">
            <a:extLst>
              <a:ext uri="{FF2B5EF4-FFF2-40B4-BE49-F238E27FC236}">
                <a16:creationId xmlns:a16="http://schemas.microsoft.com/office/drawing/2014/main" id="{002693A3-D038-4068-8164-189F46D18886}"/>
              </a:ext>
            </a:extLst>
          </p:cNvPr>
          <p:cNvSpPr txBox="1"/>
          <p:nvPr/>
        </p:nvSpPr>
        <p:spPr>
          <a:xfrm>
            <a:off x="3404169" y="3881117"/>
            <a:ext cx="608399" cy="590931"/>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NETC WT LC Sites Stood Up (commence training 8000 instructors)</a:t>
            </a:r>
          </a:p>
          <a:p>
            <a:pPr defTabSz="514350">
              <a:lnSpc>
                <a:spcPct val="80000"/>
              </a:lnSpc>
              <a:defRPr/>
            </a:pPr>
            <a:endParaRPr lang="en-US" sz="450" b="1" dirty="0">
              <a:solidFill>
                <a:prstClr val="black"/>
              </a:solidFill>
              <a:latin typeface="Arial Narrow" panose="020B0606020202030204" pitchFamily="34" charset="0"/>
            </a:endParaRPr>
          </a:p>
        </p:txBody>
      </p:sp>
      <p:sp>
        <p:nvSpPr>
          <p:cNvPr id="67" name="TextBox 66">
            <a:extLst>
              <a:ext uri="{FF2B5EF4-FFF2-40B4-BE49-F238E27FC236}">
                <a16:creationId xmlns:a16="http://schemas.microsoft.com/office/drawing/2014/main" id="{002693A3-D038-4068-8164-189F46D18886}"/>
              </a:ext>
            </a:extLst>
          </p:cNvPr>
          <p:cNvSpPr txBox="1"/>
          <p:nvPr/>
        </p:nvSpPr>
        <p:spPr>
          <a:xfrm>
            <a:off x="2717137" y="3865365"/>
            <a:ext cx="608399" cy="443198"/>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WT Video and Curriculum Finalized (NETC)</a:t>
            </a:r>
          </a:p>
          <a:p>
            <a:pPr defTabSz="514350">
              <a:lnSpc>
                <a:spcPct val="80000"/>
              </a:lnSpc>
              <a:defRPr/>
            </a:pPr>
            <a:endParaRPr lang="en-US" sz="450" b="1" dirty="0">
              <a:solidFill>
                <a:prstClr val="black"/>
              </a:solidFill>
              <a:latin typeface="Arial Narrow" panose="020B0606020202030204" pitchFamily="34" charset="0"/>
            </a:endParaRPr>
          </a:p>
        </p:txBody>
      </p:sp>
      <p:sp>
        <p:nvSpPr>
          <p:cNvPr id="68" name="TextBox 67">
            <a:extLst>
              <a:ext uri="{FF2B5EF4-FFF2-40B4-BE49-F238E27FC236}">
                <a16:creationId xmlns:a16="http://schemas.microsoft.com/office/drawing/2014/main" id="{002693A3-D038-4068-8164-189F46D18886}"/>
              </a:ext>
            </a:extLst>
          </p:cNvPr>
          <p:cNvSpPr txBox="1"/>
          <p:nvPr/>
        </p:nvSpPr>
        <p:spPr>
          <a:xfrm>
            <a:off x="4048084" y="2952386"/>
            <a:ext cx="622496" cy="443198"/>
          </a:xfrm>
          <a:prstGeom prst="rect">
            <a:avLst/>
          </a:prstGeom>
          <a:noFill/>
        </p:spPr>
        <p:txBody>
          <a:bodyPr wrap="square" rtlCol="0">
            <a:spAutoFit/>
          </a:bodyPr>
          <a:lstStyle/>
          <a:p>
            <a:pPr algn="ctr" defTabSz="514350">
              <a:lnSpc>
                <a:spcPct val="80000"/>
              </a:lnSpc>
              <a:defRPr/>
            </a:pPr>
            <a:r>
              <a:rPr lang="en-US" sz="600" b="1" dirty="0">
                <a:solidFill>
                  <a:schemeClr val="tx2"/>
                </a:solidFill>
                <a:latin typeface="Arial Narrow" panose="020B0606020202030204" pitchFamily="34" charset="0"/>
              </a:rPr>
              <a:t>MSC &amp; BUMED</a:t>
            </a:r>
          </a:p>
          <a:p>
            <a:pPr algn="ctr" defTabSz="514350">
              <a:lnSpc>
                <a:spcPct val="80000"/>
              </a:lnSpc>
              <a:defRPr/>
            </a:pPr>
            <a:r>
              <a:rPr lang="en-US" sz="600" b="1" dirty="0">
                <a:solidFill>
                  <a:schemeClr val="tx2"/>
                </a:solidFill>
                <a:latin typeface="Arial Narrow" panose="020B0606020202030204" pitchFamily="34" charset="0"/>
              </a:rPr>
              <a:t>WT Training</a:t>
            </a:r>
          </a:p>
          <a:p>
            <a:pPr algn="ctr" defTabSz="514350">
              <a:lnSpc>
                <a:spcPct val="80000"/>
              </a:lnSpc>
              <a:defRPr/>
            </a:pPr>
            <a:r>
              <a:rPr lang="en-US" sz="600" b="1" dirty="0">
                <a:solidFill>
                  <a:schemeClr val="tx2"/>
                </a:solidFill>
                <a:latin typeface="Arial Narrow" panose="020B0606020202030204" pitchFamily="34" charset="0"/>
              </a:rPr>
              <a:t> (Norfolk)</a:t>
            </a:r>
          </a:p>
          <a:p>
            <a:pPr defTabSz="514350">
              <a:lnSpc>
                <a:spcPct val="80000"/>
              </a:lnSpc>
              <a:defRPr/>
            </a:pPr>
            <a:endParaRPr lang="en-US" sz="450" b="1" dirty="0">
              <a:solidFill>
                <a:prstClr val="black"/>
              </a:solidFill>
              <a:latin typeface="Arial Narrow" panose="020B0606020202030204" pitchFamily="34" charset="0"/>
            </a:endParaRPr>
          </a:p>
        </p:txBody>
      </p:sp>
      <p:sp>
        <p:nvSpPr>
          <p:cNvPr id="69" name="Triangle 40">
            <a:extLst>
              <a:ext uri="{FF2B5EF4-FFF2-40B4-BE49-F238E27FC236}">
                <a16:creationId xmlns:a16="http://schemas.microsoft.com/office/drawing/2014/main" id="{47AF7D3E-7EC5-404C-AA93-1C2BE03C352E}"/>
              </a:ext>
            </a:extLst>
          </p:cNvPr>
          <p:cNvSpPr/>
          <p:nvPr/>
        </p:nvSpPr>
        <p:spPr>
          <a:xfrm>
            <a:off x="4301447" y="2869442"/>
            <a:ext cx="103121" cy="83681"/>
          </a:xfrm>
          <a:prstGeom prst="triangle">
            <a:avLst/>
          </a:prstGeom>
          <a:solidFill>
            <a:srgbClr val="00589B"/>
          </a:solidFill>
          <a:ln w="25400" cap="flat" cmpd="sng" algn="ctr">
            <a:noFill/>
            <a:prstDash val="solid"/>
          </a:ln>
          <a:effectLst/>
        </p:spPr>
        <p:txBody>
          <a:bodyPr rtlCol="0" anchor="ctr"/>
          <a:lstStyle/>
          <a:p>
            <a:pPr algn="ctr" defTabSz="514350">
              <a:defRPr/>
            </a:pPr>
            <a:endParaRPr lang="en-US" sz="1013" kern="0">
              <a:solidFill>
                <a:prstClr val="white"/>
              </a:solidFill>
              <a:latin typeface="Arial"/>
            </a:endParaRPr>
          </a:p>
        </p:txBody>
      </p:sp>
      <p:sp>
        <p:nvSpPr>
          <p:cNvPr id="73" name="TextBox 72">
            <a:extLst>
              <a:ext uri="{FF2B5EF4-FFF2-40B4-BE49-F238E27FC236}">
                <a16:creationId xmlns:a16="http://schemas.microsoft.com/office/drawing/2014/main" id="{002693A3-D038-4068-8164-189F46D18886}"/>
              </a:ext>
            </a:extLst>
          </p:cNvPr>
          <p:cNvSpPr txBox="1"/>
          <p:nvPr/>
        </p:nvSpPr>
        <p:spPr>
          <a:xfrm>
            <a:off x="7440014" y="3232554"/>
            <a:ext cx="652007" cy="517065"/>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MSC &amp; </a:t>
            </a:r>
            <a:r>
              <a:rPr lang="en-US" sz="600" b="1" dirty="0">
                <a:solidFill>
                  <a:schemeClr val="tx2"/>
                </a:solidFill>
                <a:latin typeface="Arial Narrow" panose="020B0606020202030204" pitchFamily="34" charset="0"/>
              </a:rPr>
              <a:t>BUMED</a:t>
            </a:r>
          </a:p>
          <a:p>
            <a:pPr algn="ctr" defTabSz="514350">
              <a:lnSpc>
                <a:spcPct val="80000"/>
              </a:lnSpc>
              <a:defRPr/>
            </a:pPr>
            <a:r>
              <a:rPr lang="en-US" sz="600" b="1" dirty="0">
                <a:solidFill>
                  <a:prstClr val="black"/>
                </a:solidFill>
                <a:latin typeface="Arial Narrow" panose="020B0606020202030204" pitchFamily="34" charset="0"/>
              </a:rPr>
              <a:t>Implementation complete</a:t>
            </a:r>
          </a:p>
          <a:p>
            <a:pPr algn="ctr" defTabSz="514350">
              <a:lnSpc>
                <a:spcPct val="80000"/>
              </a:lnSpc>
              <a:defRPr/>
            </a:pPr>
            <a:r>
              <a:rPr lang="en-US" sz="600" b="1" dirty="0">
                <a:solidFill>
                  <a:prstClr val="black"/>
                </a:solidFill>
                <a:latin typeface="Arial Narrow" panose="020B0606020202030204" pitchFamily="34" charset="0"/>
              </a:rPr>
              <a:t>(MSC &amp; BUMED)</a:t>
            </a:r>
          </a:p>
          <a:p>
            <a:pPr defTabSz="514350">
              <a:lnSpc>
                <a:spcPct val="80000"/>
              </a:lnSpc>
              <a:defRPr/>
            </a:pPr>
            <a:endParaRPr lang="en-US" sz="450" b="1" dirty="0">
              <a:solidFill>
                <a:prstClr val="black"/>
              </a:solidFill>
              <a:latin typeface="Arial Narrow" panose="020B0606020202030204" pitchFamily="34" charset="0"/>
            </a:endParaRPr>
          </a:p>
        </p:txBody>
      </p:sp>
      <p:sp>
        <p:nvSpPr>
          <p:cNvPr id="76" name="Triangle 40">
            <a:extLst>
              <a:ext uri="{FF2B5EF4-FFF2-40B4-BE49-F238E27FC236}">
                <a16:creationId xmlns:a16="http://schemas.microsoft.com/office/drawing/2014/main" id="{47AF7D3E-7EC5-404C-AA93-1C2BE03C352E}"/>
              </a:ext>
            </a:extLst>
          </p:cNvPr>
          <p:cNvSpPr/>
          <p:nvPr/>
        </p:nvSpPr>
        <p:spPr>
          <a:xfrm>
            <a:off x="5004377" y="2494712"/>
            <a:ext cx="103121" cy="83681"/>
          </a:xfrm>
          <a:prstGeom prst="triangle">
            <a:avLst/>
          </a:prstGeom>
          <a:solidFill>
            <a:srgbClr val="00589B"/>
          </a:solidFill>
          <a:ln w="25400" cap="flat" cmpd="sng" algn="ctr">
            <a:noFill/>
            <a:prstDash val="solid"/>
          </a:ln>
          <a:effectLst/>
        </p:spPr>
        <p:txBody>
          <a:bodyPr rtlCol="0" anchor="ctr"/>
          <a:lstStyle/>
          <a:p>
            <a:pPr algn="ctr" defTabSz="514350">
              <a:defRPr/>
            </a:pPr>
            <a:endParaRPr lang="en-US" sz="1013" kern="0">
              <a:solidFill>
                <a:prstClr val="white"/>
              </a:solidFill>
              <a:latin typeface="Arial"/>
            </a:endParaRPr>
          </a:p>
        </p:txBody>
      </p:sp>
      <p:sp>
        <p:nvSpPr>
          <p:cNvPr id="77" name="TextBox 76">
            <a:extLst>
              <a:ext uri="{FF2B5EF4-FFF2-40B4-BE49-F238E27FC236}">
                <a16:creationId xmlns:a16="http://schemas.microsoft.com/office/drawing/2014/main" id="{002693A3-D038-4068-8164-189F46D18886}"/>
              </a:ext>
            </a:extLst>
          </p:cNvPr>
          <p:cNvSpPr txBox="1"/>
          <p:nvPr/>
        </p:nvSpPr>
        <p:spPr>
          <a:xfrm>
            <a:off x="4072273" y="2576545"/>
            <a:ext cx="622496" cy="369332"/>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CNAP &amp; CNAL</a:t>
            </a:r>
          </a:p>
          <a:p>
            <a:pPr algn="ctr" defTabSz="514350">
              <a:lnSpc>
                <a:spcPct val="80000"/>
              </a:lnSpc>
              <a:defRPr/>
            </a:pPr>
            <a:r>
              <a:rPr lang="en-US" sz="600" b="1" dirty="0">
                <a:solidFill>
                  <a:prstClr val="black"/>
                </a:solidFill>
                <a:latin typeface="Arial Narrow" panose="020B0606020202030204" pitchFamily="34" charset="0"/>
              </a:rPr>
              <a:t>WT Training</a:t>
            </a:r>
          </a:p>
          <a:p>
            <a:pPr algn="ctr" defTabSz="514350">
              <a:lnSpc>
                <a:spcPct val="80000"/>
              </a:lnSpc>
              <a:defRPr/>
            </a:pPr>
            <a:r>
              <a:rPr lang="en-US" sz="600" b="1" dirty="0">
                <a:solidFill>
                  <a:prstClr val="black"/>
                </a:solidFill>
                <a:latin typeface="Arial Narrow" panose="020B0606020202030204" pitchFamily="34" charset="0"/>
              </a:rPr>
              <a:t> (San Diego)</a:t>
            </a:r>
          </a:p>
          <a:p>
            <a:pPr defTabSz="514350">
              <a:lnSpc>
                <a:spcPct val="80000"/>
              </a:lnSpc>
              <a:defRPr/>
            </a:pPr>
            <a:endParaRPr lang="en-US" sz="450" b="1" dirty="0">
              <a:solidFill>
                <a:prstClr val="black"/>
              </a:solidFill>
              <a:latin typeface="Arial Narrow" panose="020B0606020202030204" pitchFamily="34" charset="0"/>
            </a:endParaRPr>
          </a:p>
        </p:txBody>
      </p:sp>
      <p:pic>
        <p:nvPicPr>
          <p:cNvPr id="84" name="Picture 83"/>
          <p:cNvPicPr>
            <a:picLocks noChangeAspect="1"/>
          </p:cNvPicPr>
          <p:nvPr/>
        </p:nvPicPr>
        <p:blipFill>
          <a:blip r:embed="rId3"/>
          <a:stretch>
            <a:fillRect/>
          </a:stretch>
        </p:blipFill>
        <p:spPr>
          <a:xfrm>
            <a:off x="1674020" y="3688175"/>
            <a:ext cx="105165" cy="86876"/>
          </a:xfrm>
          <a:prstGeom prst="rect">
            <a:avLst/>
          </a:prstGeom>
        </p:spPr>
      </p:pic>
      <p:sp>
        <p:nvSpPr>
          <p:cNvPr id="87" name="TextBox 86">
            <a:extLst>
              <a:ext uri="{FF2B5EF4-FFF2-40B4-BE49-F238E27FC236}">
                <a16:creationId xmlns:a16="http://schemas.microsoft.com/office/drawing/2014/main" id="{002693A3-D038-4068-8164-189F46D18886}"/>
              </a:ext>
            </a:extLst>
          </p:cNvPr>
          <p:cNvSpPr txBox="1"/>
          <p:nvPr/>
        </p:nvSpPr>
        <p:spPr>
          <a:xfrm>
            <a:off x="1334154" y="3796798"/>
            <a:ext cx="784900" cy="443198"/>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NETC WT SMEs for LCs (Norfolk/San Diego) train @ NSTC</a:t>
            </a:r>
          </a:p>
          <a:p>
            <a:pPr defTabSz="514350">
              <a:lnSpc>
                <a:spcPct val="80000"/>
              </a:lnSpc>
              <a:defRPr/>
            </a:pPr>
            <a:endParaRPr lang="en-US" sz="450" b="1" dirty="0">
              <a:solidFill>
                <a:prstClr val="black"/>
              </a:solidFill>
              <a:latin typeface="Arial Narrow" panose="020B0606020202030204" pitchFamily="34" charset="0"/>
            </a:endParaRPr>
          </a:p>
        </p:txBody>
      </p:sp>
      <p:sp>
        <p:nvSpPr>
          <p:cNvPr id="90" name="Oval 89">
            <a:extLst>
              <a:ext uri="{FF2B5EF4-FFF2-40B4-BE49-F238E27FC236}">
                <a16:creationId xmlns:a16="http://schemas.microsoft.com/office/drawing/2014/main" id="{B338CECE-CED2-0344-9E34-53A3422AFD20}"/>
              </a:ext>
            </a:extLst>
          </p:cNvPr>
          <p:cNvSpPr/>
          <p:nvPr/>
        </p:nvSpPr>
        <p:spPr>
          <a:xfrm>
            <a:off x="980392" y="3034313"/>
            <a:ext cx="101237" cy="101237"/>
          </a:xfrm>
          <a:prstGeom prst="ellipse">
            <a:avLst/>
          </a:prstGeom>
          <a:solidFill>
            <a:srgbClr val="F79646">
              <a:lumMod val="75000"/>
            </a:srgbClr>
          </a:solidFill>
          <a:ln w="25400" cap="flat" cmpd="sng" algn="ctr">
            <a:noFill/>
            <a:prstDash val="solid"/>
          </a:ln>
          <a:effectLst/>
        </p:spPr>
        <p:txBody>
          <a:bodyPr rtlCol="0" anchor="ctr"/>
          <a:lstStyle/>
          <a:p>
            <a:pPr algn="ctr" defTabSz="685800">
              <a:defRPr/>
            </a:pPr>
            <a:endParaRPr lang="en-US" sz="1350" kern="0">
              <a:solidFill>
                <a:prstClr val="white"/>
              </a:solidFill>
              <a:latin typeface="Arial"/>
            </a:endParaRPr>
          </a:p>
        </p:txBody>
      </p:sp>
      <p:sp>
        <p:nvSpPr>
          <p:cNvPr id="91" name="TextBox 90">
            <a:extLst>
              <a:ext uri="{FF2B5EF4-FFF2-40B4-BE49-F238E27FC236}">
                <a16:creationId xmlns:a16="http://schemas.microsoft.com/office/drawing/2014/main" id="{002693A3-D038-4068-8164-189F46D18886}"/>
              </a:ext>
            </a:extLst>
          </p:cNvPr>
          <p:cNvSpPr txBox="1"/>
          <p:nvPr/>
        </p:nvSpPr>
        <p:spPr>
          <a:xfrm>
            <a:off x="642625" y="3157297"/>
            <a:ext cx="776770" cy="443198"/>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FLEET / NETC / NSTC coordination  on supportability of WT roll out</a:t>
            </a:r>
          </a:p>
          <a:p>
            <a:pPr defTabSz="514350">
              <a:lnSpc>
                <a:spcPct val="80000"/>
              </a:lnSpc>
              <a:defRPr/>
            </a:pPr>
            <a:endParaRPr lang="en-US" sz="450" b="1" dirty="0">
              <a:solidFill>
                <a:prstClr val="black"/>
              </a:solidFill>
              <a:latin typeface="Arial Narrow" panose="020B0606020202030204" pitchFamily="34" charset="0"/>
            </a:endParaRPr>
          </a:p>
        </p:txBody>
      </p:sp>
      <p:sp>
        <p:nvSpPr>
          <p:cNvPr id="93" name="5-Point Star 92">
            <a:extLst>
              <a:ext uri="{FF2B5EF4-FFF2-40B4-BE49-F238E27FC236}">
                <a16:creationId xmlns:a16="http://schemas.microsoft.com/office/drawing/2014/main" id="{80AEF9E0-1816-704F-A103-FB2DF5D944C9}"/>
              </a:ext>
            </a:extLst>
          </p:cNvPr>
          <p:cNvSpPr/>
          <p:nvPr/>
        </p:nvSpPr>
        <p:spPr>
          <a:xfrm>
            <a:off x="2936197" y="3698230"/>
            <a:ext cx="170278" cy="130628"/>
          </a:xfrm>
          <a:prstGeom prst="star5">
            <a:avLst/>
          </a:prstGeom>
          <a:solidFill>
            <a:srgbClr val="4DB3E0"/>
          </a:solidFill>
          <a:ln w="25400" cap="flat" cmpd="sng" algn="ctr">
            <a:noFill/>
            <a:prstDash val="solid"/>
          </a:ln>
          <a:effectLst/>
        </p:spPr>
        <p:txBody>
          <a:bodyPr rtlCol="0" anchor="ctr"/>
          <a:lstStyle/>
          <a:p>
            <a:pPr algn="ctr" defTabSz="685800">
              <a:defRPr/>
            </a:pPr>
            <a:endParaRPr lang="en-US" sz="1350" kern="0">
              <a:solidFill>
                <a:prstClr val="white"/>
              </a:solidFill>
              <a:latin typeface="Arial"/>
            </a:endParaRPr>
          </a:p>
        </p:txBody>
      </p:sp>
      <p:sp>
        <p:nvSpPr>
          <p:cNvPr id="99" name="TextBox 98">
            <a:extLst>
              <a:ext uri="{FF2B5EF4-FFF2-40B4-BE49-F238E27FC236}">
                <a16:creationId xmlns:a16="http://schemas.microsoft.com/office/drawing/2014/main" id="{002693A3-D038-4068-8164-189F46D18886}"/>
              </a:ext>
            </a:extLst>
          </p:cNvPr>
          <p:cNvSpPr txBox="1"/>
          <p:nvPr/>
        </p:nvSpPr>
        <p:spPr>
          <a:xfrm>
            <a:off x="3430469" y="2682707"/>
            <a:ext cx="622496" cy="369332"/>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CNSP</a:t>
            </a:r>
          </a:p>
          <a:p>
            <a:pPr algn="ctr" defTabSz="514350">
              <a:lnSpc>
                <a:spcPct val="80000"/>
              </a:lnSpc>
              <a:defRPr/>
            </a:pPr>
            <a:r>
              <a:rPr lang="en-US" sz="600" b="1" dirty="0">
                <a:solidFill>
                  <a:prstClr val="black"/>
                </a:solidFill>
                <a:latin typeface="Arial Narrow" panose="020B0606020202030204" pitchFamily="34" charset="0"/>
              </a:rPr>
              <a:t>WT Training</a:t>
            </a:r>
          </a:p>
          <a:p>
            <a:pPr algn="ctr" defTabSz="514350">
              <a:lnSpc>
                <a:spcPct val="80000"/>
              </a:lnSpc>
              <a:defRPr/>
            </a:pPr>
            <a:r>
              <a:rPr lang="en-US" sz="600" b="1" dirty="0">
                <a:solidFill>
                  <a:prstClr val="black"/>
                </a:solidFill>
                <a:latin typeface="Arial Narrow" panose="020B0606020202030204" pitchFamily="34" charset="0"/>
              </a:rPr>
              <a:t> (San Diego</a:t>
            </a:r>
            <a:r>
              <a:rPr lang="en-US" sz="525" b="1" dirty="0">
                <a:solidFill>
                  <a:prstClr val="black"/>
                </a:solidFill>
                <a:latin typeface="Arial Narrow" panose="020B0606020202030204" pitchFamily="34" charset="0"/>
              </a:rPr>
              <a:t>)</a:t>
            </a:r>
          </a:p>
          <a:p>
            <a:pPr defTabSz="514350">
              <a:lnSpc>
                <a:spcPct val="80000"/>
              </a:lnSpc>
              <a:defRPr/>
            </a:pPr>
            <a:endParaRPr lang="en-US" sz="450" b="1" dirty="0">
              <a:solidFill>
                <a:prstClr val="black"/>
              </a:solidFill>
              <a:latin typeface="Arial Narrow" panose="020B0606020202030204" pitchFamily="34" charset="0"/>
            </a:endParaRPr>
          </a:p>
        </p:txBody>
      </p:sp>
      <p:sp>
        <p:nvSpPr>
          <p:cNvPr id="100" name="Triangle 40">
            <a:extLst>
              <a:ext uri="{FF2B5EF4-FFF2-40B4-BE49-F238E27FC236}">
                <a16:creationId xmlns:a16="http://schemas.microsoft.com/office/drawing/2014/main" id="{47AF7D3E-7EC5-404C-AA93-1C2BE03C352E}"/>
              </a:ext>
            </a:extLst>
          </p:cNvPr>
          <p:cNvSpPr/>
          <p:nvPr/>
        </p:nvSpPr>
        <p:spPr>
          <a:xfrm>
            <a:off x="3693280" y="2570881"/>
            <a:ext cx="103121" cy="83681"/>
          </a:xfrm>
          <a:prstGeom prst="triangle">
            <a:avLst/>
          </a:prstGeom>
          <a:solidFill>
            <a:srgbClr val="00589B"/>
          </a:solidFill>
          <a:ln w="25400" cap="flat" cmpd="sng" algn="ctr">
            <a:noFill/>
            <a:prstDash val="solid"/>
          </a:ln>
          <a:effectLst/>
        </p:spPr>
        <p:txBody>
          <a:bodyPr rtlCol="0" anchor="ctr"/>
          <a:lstStyle/>
          <a:p>
            <a:pPr algn="ctr" defTabSz="514350">
              <a:defRPr/>
            </a:pPr>
            <a:endParaRPr lang="en-US" sz="1013" kern="0">
              <a:solidFill>
                <a:prstClr val="white"/>
              </a:solidFill>
              <a:latin typeface="Arial"/>
            </a:endParaRPr>
          </a:p>
        </p:txBody>
      </p:sp>
      <p:sp>
        <p:nvSpPr>
          <p:cNvPr id="101" name="TextBox 100">
            <a:extLst>
              <a:ext uri="{FF2B5EF4-FFF2-40B4-BE49-F238E27FC236}">
                <a16:creationId xmlns:a16="http://schemas.microsoft.com/office/drawing/2014/main" id="{002693A3-D038-4068-8164-189F46D18886}"/>
              </a:ext>
            </a:extLst>
          </p:cNvPr>
          <p:cNvSpPr txBox="1"/>
          <p:nvPr/>
        </p:nvSpPr>
        <p:spPr>
          <a:xfrm>
            <a:off x="1443679" y="5299729"/>
            <a:ext cx="603293" cy="295466"/>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CPO Initiation WT delivery</a:t>
            </a:r>
          </a:p>
          <a:p>
            <a:pPr defTabSz="514350">
              <a:lnSpc>
                <a:spcPct val="80000"/>
              </a:lnSpc>
              <a:defRPr/>
            </a:pPr>
            <a:endParaRPr lang="en-US" sz="450" b="1" dirty="0">
              <a:solidFill>
                <a:prstClr val="black"/>
              </a:solidFill>
              <a:latin typeface="Arial Narrow" panose="020B0606020202030204" pitchFamily="34" charset="0"/>
            </a:endParaRPr>
          </a:p>
        </p:txBody>
      </p:sp>
      <p:pic>
        <p:nvPicPr>
          <p:cNvPr id="102" name="Picture 101"/>
          <p:cNvPicPr>
            <a:picLocks noChangeAspect="1"/>
          </p:cNvPicPr>
          <p:nvPr/>
        </p:nvPicPr>
        <p:blipFill>
          <a:blip r:embed="rId3"/>
          <a:stretch>
            <a:fillRect/>
          </a:stretch>
        </p:blipFill>
        <p:spPr>
          <a:xfrm>
            <a:off x="1692742" y="5171502"/>
            <a:ext cx="105165" cy="86876"/>
          </a:xfrm>
          <a:prstGeom prst="rect">
            <a:avLst/>
          </a:prstGeom>
        </p:spPr>
      </p:pic>
      <p:sp>
        <p:nvSpPr>
          <p:cNvPr id="103" name="Oval 102">
            <a:extLst>
              <a:ext uri="{FF2B5EF4-FFF2-40B4-BE49-F238E27FC236}">
                <a16:creationId xmlns:a16="http://schemas.microsoft.com/office/drawing/2014/main" id="{B338CECE-CED2-0344-9E34-53A3422AFD20}"/>
              </a:ext>
            </a:extLst>
          </p:cNvPr>
          <p:cNvSpPr/>
          <p:nvPr/>
        </p:nvSpPr>
        <p:spPr>
          <a:xfrm>
            <a:off x="3651099" y="4650856"/>
            <a:ext cx="101237" cy="101237"/>
          </a:xfrm>
          <a:prstGeom prst="ellipse">
            <a:avLst/>
          </a:prstGeom>
          <a:solidFill>
            <a:srgbClr val="F79646">
              <a:lumMod val="75000"/>
            </a:srgbClr>
          </a:solidFill>
          <a:ln w="25400" cap="flat" cmpd="sng" algn="ctr">
            <a:noFill/>
            <a:prstDash val="solid"/>
          </a:ln>
          <a:effectLst/>
        </p:spPr>
        <p:txBody>
          <a:bodyPr rtlCol="0" anchor="ctr"/>
          <a:lstStyle/>
          <a:p>
            <a:pPr algn="ctr" defTabSz="685800">
              <a:defRPr/>
            </a:pPr>
            <a:endParaRPr lang="en-US" sz="1350" kern="0">
              <a:solidFill>
                <a:prstClr val="white"/>
              </a:solidFill>
              <a:latin typeface="Arial"/>
            </a:endParaRPr>
          </a:p>
        </p:txBody>
      </p:sp>
      <p:sp>
        <p:nvSpPr>
          <p:cNvPr id="104" name="TextBox 103">
            <a:extLst>
              <a:ext uri="{FF2B5EF4-FFF2-40B4-BE49-F238E27FC236}">
                <a16:creationId xmlns:a16="http://schemas.microsoft.com/office/drawing/2014/main" id="{002693A3-D038-4068-8164-189F46D18886}"/>
              </a:ext>
            </a:extLst>
          </p:cNvPr>
          <p:cNvSpPr txBox="1"/>
          <p:nvPr/>
        </p:nvSpPr>
        <p:spPr>
          <a:xfrm>
            <a:off x="3411202" y="4772122"/>
            <a:ext cx="580451" cy="517065"/>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Solidify requirements for POM submission</a:t>
            </a:r>
          </a:p>
          <a:p>
            <a:pPr algn="ctr" defTabSz="514350">
              <a:lnSpc>
                <a:spcPct val="80000"/>
              </a:lnSpc>
              <a:defRPr/>
            </a:pPr>
            <a:r>
              <a:rPr lang="en-US" sz="600" b="1" dirty="0">
                <a:solidFill>
                  <a:prstClr val="black"/>
                </a:solidFill>
                <a:latin typeface="Arial Narrow" panose="020B0606020202030204" pitchFamily="34" charset="0"/>
              </a:rPr>
              <a:t>(NETC / CNP)</a:t>
            </a:r>
          </a:p>
          <a:p>
            <a:pPr defTabSz="514350">
              <a:lnSpc>
                <a:spcPct val="80000"/>
              </a:lnSpc>
              <a:defRPr/>
            </a:pPr>
            <a:endParaRPr lang="en-US" sz="450" b="1" dirty="0">
              <a:solidFill>
                <a:prstClr val="black"/>
              </a:solidFill>
              <a:latin typeface="Arial Narrow" panose="020B0606020202030204" pitchFamily="34" charset="0"/>
            </a:endParaRPr>
          </a:p>
        </p:txBody>
      </p:sp>
      <p:sp>
        <p:nvSpPr>
          <p:cNvPr id="105" name="TextBox 104">
            <a:extLst>
              <a:ext uri="{FF2B5EF4-FFF2-40B4-BE49-F238E27FC236}">
                <a16:creationId xmlns:a16="http://schemas.microsoft.com/office/drawing/2014/main" id="{002693A3-D038-4068-8164-189F46D18886}"/>
              </a:ext>
            </a:extLst>
          </p:cNvPr>
          <p:cNvSpPr txBox="1"/>
          <p:nvPr/>
        </p:nvSpPr>
        <p:spPr>
          <a:xfrm>
            <a:off x="6806484" y="2621560"/>
            <a:ext cx="633530" cy="517065"/>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CNSF &amp; IFOR WT Implementation Complete</a:t>
            </a:r>
          </a:p>
          <a:p>
            <a:pPr algn="ctr" defTabSz="514350">
              <a:lnSpc>
                <a:spcPct val="80000"/>
              </a:lnSpc>
              <a:defRPr/>
            </a:pPr>
            <a:r>
              <a:rPr lang="en-US" sz="600" b="1" dirty="0">
                <a:solidFill>
                  <a:prstClr val="black"/>
                </a:solidFill>
                <a:latin typeface="Arial Narrow" panose="020B0606020202030204" pitchFamily="34" charset="0"/>
              </a:rPr>
              <a:t>(CNSF &amp; IFOR)</a:t>
            </a:r>
          </a:p>
          <a:p>
            <a:pPr defTabSz="514350">
              <a:lnSpc>
                <a:spcPct val="80000"/>
              </a:lnSpc>
              <a:defRPr/>
            </a:pPr>
            <a:endParaRPr lang="en-US" sz="450" b="1" dirty="0">
              <a:solidFill>
                <a:prstClr val="black"/>
              </a:solidFill>
              <a:latin typeface="Arial Narrow" panose="020B0606020202030204" pitchFamily="34" charset="0"/>
            </a:endParaRPr>
          </a:p>
        </p:txBody>
      </p:sp>
      <p:sp>
        <p:nvSpPr>
          <p:cNvPr id="106" name="TextBox 105">
            <a:extLst>
              <a:ext uri="{FF2B5EF4-FFF2-40B4-BE49-F238E27FC236}">
                <a16:creationId xmlns:a16="http://schemas.microsoft.com/office/drawing/2014/main" id="{002693A3-D038-4068-8164-189F46D18886}"/>
              </a:ext>
            </a:extLst>
          </p:cNvPr>
          <p:cNvSpPr txBox="1"/>
          <p:nvPr/>
        </p:nvSpPr>
        <p:spPr>
          <a:xfrm>
            <a:off x="7475115" y="2638100"/>
            <a:ext cx="633530" cy="443198"/>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CNAF WT Implementation Complete</a:t>
            </a:r>
          </a:p>
          <a:p>
            <a:pPr algn="ctr" defTabSz="514350">
              <a:lnSpc>
                <a:spcPct val="80000"/>
              </a:lnSpc>
              <a:defRPr/>
            </a:pPr>
            <a:r>
              <a:rPr lang="en-US" sz="600" b="1" dirty="0">
                <a:solidFill>
                  <a:prstClr val="black"/>
                </a:solidFill>
                <a:latin typeface="Arial Narrow" panose="020B0606020202030204" pitchFamily="34" charset="0"/>
              </a:rPr>
              <a:t>(CNAF)</a:t>
            </a:r>
          </a:p>
          <a:p>
            <a:pPr defTabSz="514350">
              <a:lnSpc>
                <a:spcPct val="80000"/>
              </a:lnSpc>
              <a:defRPr/>
            </a:pPr>
            <a:endParaRPr lang="en-US" sz="450" b="1" dirty="0">
              <a:solidFill>
                <a:prstClr val="black"/>
              </a:solidFill>
              <a:latin typeface="Arial Narrow" panose="020B0606020202030204" pitchFamily="34" charset="0"/>
            </a:endParaRPr>
          </a:p>
        </p:txBody>
      </p:sp>
      <p:sp>
        <p:nvSpPr>
          <p:cNvPr id="107" name="5-Point Star 106">
            <a:extLst>
              <a:ext uri="{FF2B5EF4-FFF2-40B4-BE49-F238E27FC236}">
                <a16:creationId xmlns:a16="http://schemas.microsoft.com/office/drawing/2014/main" id="{80AEF9E0-1816-704F-A103-FB2DF5D944C9}"/>
              </a:ext>
            </a:extLst>
          </p:cNvPr>
          <p:cNvSpPr/>
          <p:nvPr/>
        </p:nvSpPr>
        <p:spPr>
          <a:xfrm>
            <a:off x="7691308" y="2490537"/>
            <a:ext cx="170278" cy="130628"/>
          </a:xfrm>
          <a:prstGeom prst="star5">
            <a:avLst/>
          </a:prstGeom>
          <a:solidFill>
            <a:srgbClr val="4DB3E0"/>
          </a:solidFill>
          <a:ln w="25400" cap="flat" cmpd="sng" algn="ctr">
            <a:noFill/>
            <a:prstDash val="solid"/>
          </a:ln>
          <a:effectLst/>
        </p:spPr>
        <p:txBody>
          <a:bodyPr rtlCol="0" anchor="ctr"/>
          <a:lstStyle/>
          <a:p>
            <a:pPr algn="ctr" defTabSz="685800">
              <a:defRPr/>
            </a:pPr>
            <a:endParaRPr lang="en-US" sz="1350" kern="0">
              <a:solidFill>
                <a:prstClr val="white"/>
              </a:solidFill>
              <a:latin typeface="Arial"/>
            </a:endParaRPr>
          </a:p>
        </p:txBody>
      </p:sp>
      <p:sp>
        <p:nvSpPr>
          <p:cNvPr id="108" name="TextBox 107">
            <a:extLst>
              <a:ext uri="{FF2B5EF4-FFF2-40B4-BE49-F238E27FC236}">
                <a16:creationId xmlns:a16="http://schemas.microsoft.com/office/drawing/2014/main" id="{002693A3-D038-4068-8164-189F46D18886}"/>
              </a:ext>
            </a:extLst>
          </p:cNvPr>
          <p:cNvSpPr txBox="1"/>
          <p:nvPr/>
        </p:nvSpPr>
        <p:spPr>
          <a:xfrm>
            <a:off x="8116133" y="2659384"/>
            <a:ext cx="633530" cy="443198"/>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CSF WT Implementation Complete</a:t>
            </a:r>
          </a:p>
          <a:p>
            <a:pPr algn="ctr" defTabSz="514350">
              <a:lnSpc>
                <a:spcPct val="80000"/>
              </a:lnSpc>
              <a:defRPr/>
            </a:pPr>
            <a:r>
              <a:rPr lang="en-US" sz="600" b="1" dirty="0">
                <a:solidFill>
                  <a:prstClr val="black"/>
                </a:solidFill>
                <a:latin typeface="Arial Narrow" panose="020B0606020202030204" pitchFamily="34" charset="0"/>
              </a:rPr>
              <a:t>(CSF)</a:t>
            </a:r>
          </a:p>
          <a:p>
            <a:pPr defTabSz="514350">
              <a:lnSpc>
                <a:spcPct val="80000"/>
              </a:lnSpc>
              <a:defRPr/>
            </a:pPr>
            <a:endParaRPr lang="en-US" sz="450" b="1" dirty="0">
              <a:solidFill>
                <a:prstClr val="black"/>
              </a:solidFill>
              <a:latin typeface="Arial Narrow" panose="020B0606020202030204" pitchFamily="34" charset="0"/>
            </a:endParaRPr>
          </a:p>
        </p:txBody>
      </p:sp>
      <p:sp>
        <p:nvSpPr>
          <p:cNvPr id="109" name="5-Point Star 108">
            <a:extLst>
              <a:ext uri="{FF2B5EF4-FFF2-40B4-BE49-F238E27FC236}">
                <a16:creationId xmlns:a16="http://schemas.microsoft.com/office/drawing/2014/main" id="{80AEF9E0-1816-704F-A103-FB2DF5D944C9}"/>
              </a:ext>
            </a:extLst>
          </p:cNvPr>
          <p:cNvSpPr/>
          <p:nvPr/>
        </p:nvSpPr>
        <p:spPr>
          <a:xfrm>
            <a:off x="8332326" y="2511821"/>
            <a:ext cx="170278" cy="130628"/>
          </a:xfrm>
          <a:prstGeom prst="star5">
            <a:avLst/>
          </a:prstGeom>
          <a:solidFill>
            <a:srgbClr val="4DB3E0"/>
          </a:solidFill>
          <a:ln w="25400" cap="flat" cmpd="sng" algn="ctr">
            <a:noFill/>
            <a:prstDash val="solid"/>
          </a:ln>
          <a:effectLst/>
        </p:spPr>
        <p:txBody>
          <a:bodyPr rtlCol="0" anchor="ctr"/>
          <a:lstStyle/>
          <a:p>
            <a:pPr algn="ctr" defTabSz="685800">
              <a:defRPr/>
            </a:pPr>
            <a:endParaRPr lang="en-US" sz="1350" kern="0">
              <a:solidFill>
                <a:prstClr val="white"/>
              </a:solidFill>
              <a:latin typeface="Arial"/>
            </a:endParaRPr>
          </a:p>
        </p:txBody>
      </p:sp>
      <p:sp>
        <p:nvSpPr>
          <p:cNvPr id="110" name="5-Point Star 109">
            <a:extLst>
              <a:ext uri="{FF2B5EF4-FFF2-40B4-BE49-F238E27FC236}">
                <a16:creationId xmlns:a16="http://schemas.microsoft.com/office/drawing/2014/main" id="{80AEF9E0-1816-704F-A103-FB2DF5D944C9}"/>
              </a:ext>
            </a:extLst>
          </p:cNvPr>
          <p:cNvSpPr/>
          <p:nvPr/>
        </p:nvSpPr>
        <p:spPr>
          <a:xfrm>
            <a:off x="7033122" y="2505985"/>
            <a:ext cx="170278" cy="130628"/>
          </a:xfrm>
          <a:prstGeom prst="star5">
            <a:avLst/>
          </a:prstGeom>
          <a:solidFill>
            <a:srgbClr val="4DB3E0"/>
          </a:solidFill>
          <a:ln w="25400" cap="flat" cmpd="sng" algn="ctr">
            <a:noFill/>
            <a:prstDash val="solid"/>
          </a:ln>
          <a:effectLst/>
        </p:spPr>
        <p:txBody>
          <a:bodyPr rtlCol="0" anchor="ctr"/>
          <a:lstStyle/>
          <a:p>
            <a:pPr algn="ctr" defTabSz="685800">
              <a:defRPr/>
            </a:pPr>
            <a:endParaRPr lang="en-US" sz="1350" kern="0">
              <a:solidFill>
                <a:prstClr val="white"/>
              </a:solidFill>
              <a:latin typeface="Arial"/>
            </a:endParaRPr>
          </a:p>
        </p:txBody>
      </p:sp>
      <p:pic>
        <p:nvPicPr>
          <p:cNvPr id="111" name="Picture 110"/>
          <p:cNvPicPr>
            <a:picLocks noChangeAspect="1"/>
          </p:cNvPicPr>
          <p:nvPr/>
        </p:nvPicPr>
        <p:blipFill>
          <a:blip r:embed="rId3"/>
          <a:stretch>
            <a:fillRect/>
          </a:stretch>
        </p:blipFill>
        <p:spPr>
          <a:xfrm>
            <a:off x="5689521" y="3735437"/>
            <a:ext cx="105165" cy="86876"/>
          </a:xfrm>
          <a:prstGeom prst="rect">
            <a:avLst/>
          </a:prstGeom>
        </p:spPr>
      </p:pic>
      <p:sp>
        <p:nvSpPr>
          <p:cNvPr id="147" name="TextBox 146">
            <a:extLst>
              <a:ext uri="{FF2B5EF4-FFF2-40B4-BE49-F238E27FC236}">
                <a16:creationId xmlns:a16="http://schemas.microsoft.com/office/drawing/2014/main" id="{002693A3-D038-4068-8164-189F46D18886}"/>
              </a:ext>
            </a:extLst>
          </p:cNvPr>
          <p:cNvSpPr txBox="1"/>
          <p:nvPr/>
        </p:nvSpPr>
        <p:spPr>
          <a:xfrm>
            <a:off x="5437904" y="3850188"/>
            <a:ext cx="608399" cy="664797"/>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SEA / NLEC (Newport) curriculum fully updated w/ WT concepts / skills</a:t>
            </a:r>
          </a:p>
          <a:p>
            <a:pPr defTabSz="514350">
              <a:lnSpc>
                <a:spcPct val="80000"/>
              </a:lnSpc>
              <a:defRPr/>
            </a:pPr>
            <a:endParaRPr lang="en-US" sz="450" b="1" dirty="0">
              <a:solidFill>
                <a:prstClr val="black"/>
              </a:solidFill>
              <a:latin typeface="Arial Narrow" panose="020B0606020202030204" pitchFamily="34" charset="0"/>
            </a:endParaRPr>
          </a:p>
        </p:txBody>
      </p:sp>
      <p:sp>
        <p:nvSpPr>
          <p:cNvPr id="94" name="TextBox 93">
            <a:extLst>
              <a:ext uri="{FF2B5EF4-FFF2-40B4-BE49-F238E27FC236}">
                <a16:creationId xmlns:a16="http://schemas.microsoft.com/office/drawing/2014/main" id="{002693A3-D038-4068-8164-189F46D18886}"/>
              </a:ext>
            </a:extLst>
          </p:cNvPr>
          <p:cNvSpPr txBox="1"/>
          <p:nvPr/>
        </p:nvSpPr>
        <p:spPr>
          <a:xfrm>
            <a:off x="4737890" y="4959450"/>
            <a:ext cx="666653" cy="443198"/>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PAO Roll-Out Plan Approved / begin execution</a:t>
            </a:r>
          </a:p>
          <a:p>
            <a:pPr algn="ctr" defTabSz="514350">
              <a:lnSpc>
                <a:spcPct val="80000"/>
              </a:lnSpc>
              <a:defRPr/>
            </a:pPr>
            <a:r>
              <a:rPr lang="en-US" sz="600" b="1" dirty="0">
                <a:solidFill>
                  <a:prstClr val="black"/>
                </a:solidFill>
                <a:latin typeface="Arial Narrow" panose="020B0606020202030204" pitchFamily="34" charset="0"/>
              </a:rPr>
              <a:t>(CHINFO / CNP)</a:t>
            </a:r>
          </a:p>
          <a:p>
            <a:pPr defTabSz="514350">
              <a:lnSpc>
                <a:spcPct val="80000"/>
              </a:lnSpc>
              <a:defRPr/>
            </a:pPr>
            <a:endParaRPr lang="en-US" sz="450" b="1" dirty="0">
              <a:solidFill>
                <a:prstClr val="black"/>
              </a:solidFill>
              <a:latin typeface="Arial Narrow" panose="020B0606020202030204" pitchFamily="34" charset="0"/>
            </a:endParaRPr>
          </a:p>
        </p:txBody>
      </p:sp>
      <p:sp>
        <p:nvSpPr>
          <p:cNvPr id="89" name="Oval 88">
            <a:extLst>
              <a:ext uri="{FF2B5EF4-FFF2-40B4-BE49-F238E27FC236}">
                <a16:creationId xmlns:a16="http://schemas.microsoft.com/office/drawing/2014/main" id="{B338CECE-CED2-0344-9E34-53A3422AFD20}"/>
              </a:ext>
            </a:extLst>
          </p:cNvPr>
          <p:cNvSpPr/>
          <p:nvPr/>
        </p:nvSpPr>
        <p:spPr>
          <a:xfrm>
            <a:off x="2968696" y="4632818"/>
            <a:ext cx="101237" cy="101237"/>
          </a:xfrm>
          <a:prstGeom prst="ellipse">
            <a:avLst/>
          </a:prstGeom>
          <a:solidFill>
            <a:srgbClr val="F79646">
              <a:lumMod val="75000"/>
            </a:srgbClr>
          </a:solidFill>
          <a:ln w="25400" cap="flat" cmpd="sng" algn="ctr">
            <a:noFill/>
            <a:prstDash val="solid"/>
          </a:ln>
          <a:effectLst/>
        </p:spPr>
        <p:txBody>
          <a:bodyPr rtlCol="0" anchor="ctr"/>
          <a:lstStyle/>
          <a:p>
            <a:pPr algn="ctr" defTabSz="685800">
              <a:defRPr/>
            </a:pPr>
            <a:endParaRPr lang="en-US" sz="1350" kern="0">
              <a:solidFill>
                <a:prstClr val="white"/>
              </a:solidFill>
              <a:latin typeface="Arial"/>
            </a:endParaRPr>
          </a:p>
        </p:txBody>
      </p:sp>
      <p:sp>
        <p:nvSpPr>
          <p:cNvPr id="96" name="5-Point Star 95">
            <a:extLst>
              <a:ext uri="{FF2B5EF4-FFF2-40B4-BE49-F238E27FC236}">
                <a16:creationId xmlns:a16="http://schemas.microsoft.com/office/drawing/2014/main" id="{80AEF9E0-1816-704F-A103-FB2DF5D944C9}"/>
              </a:ext>
            </a:extLst>
          </p:cNvPr>
          <p:cNvSpPr/>
          <p:nvPr/>
        </p:nvSpPr>
        <p:spPr>
          <a:xfrm>
            <a:off x="7706741" y="3089125"/>
            <a:ext cx="170278" cy="130628"/>
          </a:xfrm>
          <a:prstGeom prst="star5">
            <a:avLst/>
          </a:prstGeom>
          <a:solidFill>
            <a:srgbClr val="4DB3E0"/>
          </a:solidFill>
          <a:ln w="25400" cap="flat" cmpd="sng" algn="ctr">
            <a:noFill/>
            <a:prstDash val="solid"/>
          </a:ln>
          <a:effectLst/>
        </p:spPr>
        <p:txBody>
          <a:bodyPr rtlCol="0" anchor="ctr"/>
          <a:lstStyle/>
          <a:p>
            <a:pPr algn="ctr" defTabSz="685800">
              <a:defRPr/>
            </a:pPr>
            <a:endParaRPr lang="en-US" sz="1350" kern="0">
              <a:solidFill>
                <a:prstClr val="white"/>
              </a:solidFill>
              <a:latin typeface="Arial"/>
            </a:endParaRPr>
          </a:p>
        </p:txBody>
      </p:sp>
      <p:sp>
        <p:nvSpPr>
          <p:cNvPr id="97" name="5-Point Star 96">
            <a:extLst>
              <a:ext uri="{FF2B5EF4-FFF2-40B4-BE49-F238E27FC236}">
                <a16:creationId xmlns:a16="http://schemas.microsoft.com/office/drawing/2014/main" id="{80AEF9E0-1816-704F-A103-FB2DF5D944C9}"/>
              </a:ext>
            </a:extLst>
          </p:cNvPr>
          <p:cNvSpPr/>
          <p:nvPr/>
        </p:nvSpPr>
        <p:spPr>
          <a:xfrm>
            <a:off x="8354196" y="3019063"/>
            <a:ext cx="170278" cy="130628"/>
          </a:xfrm>
          <a:prstGeom prst="star5">
            <a:avLst/>
          </a:prstGeom>
          <a:solidFill>
            <a:srgbClr val="4DB3E0"/>
          </a:solidFill>
          <a:ln w="25400" cap="flat" cmpd="sng" algn="ctr">
            <a:noFill/>
            <a:prstDash val="solid"/>
          </a:ln>
          <a:effectLst/>
        </p:spPr>
        <p:txBody>
          <a:bodyPr rtlCol="0" anchor="ctr"/>
          <a:lstStyle/>
          <a:p>
            <a:pPr algn="ctr" defTabSz="685800">
              <a:defRPr/>
            </a:pPr>
            <a:endParaRPr lang="en-US" sz="1350" kern="0">
              <a:solidFill>
                <a:prstClr val="white"/>
              </a:solidFill>
              <a:latin typeface="Arial"/>
            </a:endParaRPr>
          </a:p>
        </p:txBody>
      </p:sp>
      <p:sp>
        <p:nvSpPr>
          <p:cNvPr id="83" name="5-Point Star 82">
            <a:extLst>
              <a:ext uri="{FF2B5EF4-FFF2-40B4-BE49-F238E27FC236}">
                <a16:creationId xmlns:a16="http://schemas.microsoft.com/office/drawing/2014/main" id="{80AEF9E0-1816-704F-A103-FB2DF5D944C9}"/>
              </a:ext>
            </a:extLst>
          </p:cNvPr>
          <p:cNvSpPr/>
          <p:nvPr/>
        </p:nvSpPr>
        <p:spPr>
          <a:xfrm>
            <a:off x="4284591" y="3212216"/>
            <a:ext cx="170278" cy="130628"/>
          </a:xfrm>
          <a:prstGeom prst="star5">
            <a:avLst/>
          </a:prstGeom>
          <a:solidFill>
            <a:srgbClr val="4DB3E0"/>
          </a:solidFill>
          <a:ln w="25400" cap="flat" cmpd="sng" algn="ctr">
            <a:noFill/>
            <a:prstDash val="solid"/>
          </a:ln>
          <a:effectLst/>
        </p:spPr>
        <p:txBody>
          <a:bodyPr rtlCol="0" anchor="ctr"/>
          <a:lstStyle/>
          <a:p>
            <a:pPr algn="ctr" defTabSz="685800">
              <a:defRPr/>
            </a:pPr>
            <a:endParaRPr lang="en-US" sz="1350" kern="0">
              <a:solidFill>
                <a:prstClr val="white"/>
              </a:solidFill>
              <a:latin typeface="Arial"/>
            </a:endParaRPr>
          </a:p>
        </p:txBody>
      </p:sp>
      <p:sp>
        <p:nvSpPr>
          <p:cNvPr id="92" name="Oval 91">
            <a:extLst>
              <a:ext uri="{FF2B5EF4-FFF2-40B4-BE49-F238E27FC236}">
                <a16:creationId xmlns:a16="http://schemas.microsoft.com/office/drawing/2014/main" id="{B338CECE-CED2-0344-9E34-53A3422AFD20}"/>
              </a:ext>
            </a:extLst>
          </p:cNvPr>
          <p:cNvSpPr/>
          <p:nvPr/>
        </p:nvSpPr>
        <p:spPr>
          <a:xfrm>
            <a:off x="2329789" y="3050218"/>
            <a:ext cx="101237" cy="101237"/>
          </a:xfrm>
          <a:prstGeom prst="ellipse">
            <a:avLst/>
          </a:prstGeom>
          <a:solidFill>
            <a:srgbClr val="F79646">
              <a:lumMod val="75000"/>
            </a:srgbClr>
          </a:solidFill>
          <a:ln w="25400" cap="flat" cmpd="sng" algn="ctr">
            <a:noFill/>
            <a:prstDash val="solid"/>
          </a:ln>
          <a:effectLst/>
        </p:spPr>
        <p:txBody>
          <a:bodyPr rtlCol="0" anchor="ctr"/>
          <a:lstStyle/>
          <a:p>
            <a:pPr algn="ctr" defTabSz="685800">
              <a:defRPr/>
            </a:pPr>
            <a:endParaRPr lang="en-US" sz="1350" kern="0">
              <a:solidFill>
                <a:prstClr val="white"/>
              </a:solidFill>
              <a:latin typeface="Arial"/>
            </a:endParaRPr>
          </a:p>
        </p:txBody>
      </p:sp>
      <p:sp>
        <p:nvSpPr>
          <p:cNvPr id="98" name="TextBox 97">
            <a:extLst>
              <a:ext uri="{FF2B5EF4-FFF2-40B4-BE49-F238E27FC236}">
                <a16:creationId xmlns:a16="http://schemas.microsoft.com/office/drawing/2014/main" id="{002693A3-D038-4068-8164-189F46D18886}"/>
              </a:ext>
            </a:extLst>
          </p:cNvPr>
          <p:cNvSpPr txBox="1"/>
          <p:nvPr/>
        </p:nvSpPr>
        <p:spPr>
          <a:xfrm>
            <a:off x="2089893" y="3171485"/>
            <a:ext cx="580451" cy="369332"/>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CNIC plan developed &amp; integrated</a:t>
            </a:r>
          </a:p>
          <a:p>
            <a:pPr defTabSz="514350">
              <a:lnSpc>
                <a:spcPct val="80000"/>
              </a:lnSpc>
              <a:defRPr/>
            </a:pPr>
            <a:endParaRPr lang="en-US" sz="450" b="1" dirty="0">
              <a:solidFill>
                <a:prstClr val="black"/>
              </a:solidFill>
              <a:latin typeface="Arial Narrow" panose="020B0606020202030204" pitchFamily="34" charset="0"/>
            </a:endParaRPr>
          </a:p>
        </p:txBody>
      </p:sp>
      <p:sp>
        <p:nvSpPr>
          <p:cNvPr id="95" name="Oval 94">
            <a:extLst>
              <a:ext uri="{FF2B5EF4-FFF2-40B4-BE49-F238E27FC236}">
                <a16:creationId xmlns:a16="http://schemas.microsoft.com/office/drawing/2014/main" id="{B338CECE-CED2-0344-9E34-53A3422AFD20}"/>
              </a:ext>
            </a:extLst>
          </p:cNvPr>
          <p:cNvSpPr/>
          <p:nvPr/>
        </p:nvSpPr>
        <p:spPr>
          <a:xfrm>
            <a:off x="2940963" y="2604649"/>
            <a:ext cx="101237" cy="101237"/>
          </a:xfrm>
          <a:prstGeom prst="ellipse">
            <a:avLst/>
          </a:prstGeom>
          <a:solidFill>
            <a:srgbClr val="F79646">
              <a:lumMod val="75000"/>
            </a:srgbClr>
          </a:solidFill>
          <a:ln w="25400" cap="flat" cmpd="sng" algn="ctr">
            <a:noFill/>
            <a:prstDash val="solid"/>
          </a:ln>
          <a:effectLst/>
        </p:spPr>
        <p:txBody>
          <a:bodyPr rtlCol="0" anchor="ctr"/>
          <a:lstStyle/>
          <a:p>
            <a:pPr algn="ctr" defTabSz="685800">
              <a:defRPr/>
            </a:pPr>
            <a:endParaRPr lang="en-US" sz="1350" kern="0">
              <a:solidFill>
                <a:prstClr val="white"/>
              </a:solidFill>
              <a:latin typeface="Arial"/>
            </a:endParaRPr>
          </a:p>
        </p:txBody>
      </p:sp>
      <p:sp>
        <p:nvSpPr>
          <p:cNvPr id="127" name="TextBox 126">
            <a:extLst>
              <a:ext uri="{FF2B5EF4-FFF2-40B4-BE49-F238E27FC236}">
                <a16:creationId xmlns:a16="http://schemas.microsoft.com/office/drawing/2014/main" id="{002693A3-D038-4068-8164-189F46D18886}"/>
              </a:ext>
            </a:extLst>
          </p:cNvPr>
          <p:cNvSpPr txBox="1"/>
          <p:nvPr/>
        </p:nvSpPr>
        <p:spPr>
          <a:xfrm>
            <a:off x="2701066" y="2725916"/>
            <a:ext cx="580451" cy="443198"/>
          </a:xfrm>
          <a:prstGeom prst="rect">
            <a:avLst/>
          </a:prstGeom>
          <a:noFill/>
        </p:spPr>
        <p:txBody>
          <a:bodyPr wrap="square" rtlCol="0">
            <a:spAutoFit/>
          </a:bodyPr>
          <a:lstStyle/>
          <a:p>
            <a:pPr algn="ctr" defTabSz="514350">
              <a:lnSpc>
                <a:spcPct val="80000"/>
              </a:lnSpc>
              <a:defRPr/>
            </a:pPr>
            <a:r>
              <a:rPr lang="en-US" sz="600" b="1" dirty="0">
                <a:solidFill>
                  <a:prstClr val="black"/>
                </a:solidFill>
                <a:latin typeface="Arial Narrow" panose="020B0606020202030204" pitchFamily="34" charset="0"/>
              </a:rPr>
              <a:t>RESFOR plan developed &amp; integrated</a:t>
            </a:r>
          </a:p>
          <a:p>
            <a:pPr defTabSz="514350">
              <a:lnSpc>
                <a:spcPct val="80000"/>
              </a:lnSpc>
              <a:defRPr/>
            </a:pPr>
            <a:endParaRPr lang="en-US" sz="450" b="1" dirty="0">
              <a:solidFill>
                <a:prstClr val="black"/>
              </a:solidFill>
              <a:latin typeface="Arial Narrow" panose="020B0606020202030204" pitchFamily="34" charset="0"/>
            </a:endParaRPr>
          </a:p>
        </p:txBody>
      </p:sp>
      <p:sp>
        <p:nvSpPr>
          <p:cNvPr id="2" name="TextBox 1"/>
          <p:cNvSpPr txBox="1"/>
          <p:nvPr/>
        </p:nvSpPr>
        <p:spPr>
          <a:xfrm rot="5400000">
            <a:off x="8341034" y="2966695"/>
            <a:ext cx="1269899" cy="184666"/>
          </a:xfrm>
          <a:prstGeom prst="rect">
            <a:avLst/>
          </a:prstGeom>
          <a:noFill/>
        </p:spPr>
        <p:txBody>
          <a:bodyPr wrap="none" rtlCol="0">
            <a:spAutoFit/>
          </a:bodyPr>
          <a:lstStyle/>
          <a:p>
            <a:r>
              <a:rPr lang="en-US" sz="600" dirty="0"/>
              <a:t>TYCOM SUSTAINMENT / TRAINING</a:t>
            </a:r>
          </a:p>
        </p:txBody>
      </p:sp>
      <p:pic>
        <p:nvPicPr>
          <p:cNvPr id="132" name="Picture 1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19267" y="875967"/>
            <a:ext cx="747757" cy="749379"/>
          </a:xfrm>
          <a:prstGeom prst="rect">
            <a:avLst/>
          </a:prstGeom>
        </p:spPr>
      </p:pic>
      <p:sp>
        <p:nvSpPr>
          <p:cNvPr id="133" name="Rectangle 132"/>
          <p:cNvSpPr/>
          <p:nvPr/>
        </p:nvSpPr>
        <p:spPr>
          <a:xfrm>
            <a:off x="1419395" y="141300"/>
            <a:ext cx="6111299" cy="677108"/>
          </a:xfrm>
          <a:prstGeom prst="rect">
            <a:avLst/>
          </a:prstGeom>
          <a:noFill/>
          <a:ln>
            <a:solidFill>
              <a:srgbClr val="022A3A"/>
            </a:solidFill>
          </a:ln>
        </p:spPr>
        <p:txBody>
          <a:bodyPr wrap="square"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smtClean="0">
                <a:ln>
                  <a:noFill/>
                </a:ln>
                <a:solidFill>
                  <a:prstClr val="white"/>
                </a:solidFill>
                <a:effectLst/>
                <a:uLnTx/>
                <a:uFillTx/>
                <a:latin typeface="Georgia"/>
                <a:ea typeface="+mn-ea"/>
                <a:cs typeface="+mn-cs"/>
              </a:rPr>
              <a:t> </a:t>
            </a:r>
            <a: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Initial Fleet WT Rollout</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7199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a:xfrm>
            <a:off x="376705" y="1744655"/>
            <a:ext cx="8557591" cy="4601416"/>
          </a:xfrm>
        </p:spPr>
        <p:txBody>
          <a:bodyPr/>
          <a:lstStyle/>
          <a:p>
            <a:pPr marL="0" indent="0">
              <a:lnSpc>
                <a:spcPct val="100000"/>
              </a:lnSpc>
              <a:buNone/>
            </a:pPr>
            <a:r>
              <a:rPr lang="en-US" sz="2800" b="1" dirty="0" smtClean="0"/>
              <a:t>WT improves our ability to perform at a higher level!</a:t>
            </a:r>
          </a:p>
          <a:p>
            <a:pPr marL="0" indent="0" algn="just">
              <a:lnSpc>
                <a:spcPct val="100000"/>
              </a:lnSpc>
              <a:buNone/>
            </a:pPr>
            <a:r>
              <a:rPr lang="en-US" sz="2800" dirty="0" smtClean="0"/>
              <a:t>“Carrying </a:t>
            </a:r>
            <a:r>
              <a:rPr lang="en-US" sz="2800" dirty="0"/>
              <a:t>forward the legacy of those who came before you will test you and will require all the wisdom and strength that brought you to this day. The demands placed on you will be tough. I have high expectations of our Chief Petty Officers, as do the Sailors you will serve and lead. But I am confident that you will meet this challenge with humility and determination</a:t>
            </a:r>
            <a:r>
              <a:rPr lang="en-US" sz="2800" dirty="0" smtClean="0"/>
              <a:t>.” </a:t>
            </a:r>
          </a:p>
          <a:p>
            <a:pPr marL="0" indent="0">
              <a:lnSpc>
                <a:spcPct val="100000"/>
              </a:lnSpc>
              <a:buNone/>
            </a:pPr>
            <a:r>
              <a:rPr lang="en-US" sz="2800" dirty="0" smtClean="0"/>
              <a:t>ADM </a:t>
            </a:r>
            <a:r>
              <a:rPr lang="en-US" sz="2800" dirty="0" err="1" smtClean="0"/>
              <a:t>Gilday</a:t>
            </a:r>
            <a:r>
              <a:rPr lang="en-US" sz="2800" dirty="0" smtClean="0"/>
              <a:t> 28 Jan 2021</a:t>
            </a:r>
            <a:endParaRPr lang="en-US" sz="2800" dirty="0"/>
          </a:p>
        </p:txBody>
      </p:sp>
      <p:pic>
        <p:nvPicPr>
          <p:cNvPr id="4" name="Picture 4" descr="Chief petty officer (United States)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29" y="97277"/>
            <a:ext cx="516970" cy="78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118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802" y="2011516"/>
            <a:ext cx="6518366" cy="4338788"/>
          </a:xfrm>
          <a:prstGeom prst="rect">
            <a:avLst/>
          </a:prstGeom>
        </p:spPr>
      </p:pic>
      <p:pic>
        <p:nvPicPr>
          <p:cNvPr id="4" name="Picture 4" descr="Chief petty officer (United States)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329" y="97277"/>
            <a:ext cx="516970" cy="78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777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Introduction</a:t>
            </a:r>
            <a:endParaRPr lang="en-US" dirty="0"/>
          </a:p>
        </p:txBody>
      </p:sp>
      <p:pic>
        <p:nvPicPr>
          <p:cNvPr id="9" name="Picture 4" descr="Chief petty officer (United States)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29" y="97277"/>
            <a:ext cx="516970" cy="78794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285991" y="1810620"/>
            <a:ext cx="8722690" cy="4407032"/>
          </a:xfrm>
        </p:spPr>
        <p:txBody>
          <a:bodyPr/>
          <a:lstStyle/>
          <a:p>
            <a:pPr lvl="1" defTabSz="914400" hangingPunct="1">
              <a:lnSpc>
                <a:spcPct val="100000"/>
              </a:lnSpc>
              <a:spcBef>
                <a:spcPct val="20000"/>
              </a:spcBef>
              <a:spcAft>
                <a:spcPts val="300"/>
              </a:spcAft>
              <a:buFont typeface="Arial" panose="020B0604020202020204" pitchFamily="34" charset="0"/>
              <a:buChar char="•"/>
              <a:tabLst/>
            </a:pPr>
            <a:r>
              <a:rPr lang="en-US" dirty="0">
                <a:solidFill>
                  <a:schemeClr val="tx1"/>
                </a:solidFill>
                <a:cs typeface="Arial" panose="020B0604020202020204" pitchFamily="34" charset="0"/>
              </a:rPr>
              <a:t>Warrior Toughness is a mind, body, soul toughness </a:t>
            </a:r>
            <a:r>
              <a:rPr lang="en-US" dirty="0" smtClean="0">
                <a:solidFill>
                  <a:schemeClr val="tx1"/>
                </a:solidFill>
                <a:cs typeface="Arial" panose="020B0604020202020204" pitchFamily="34" charset="0"/>
              </a:rPr>
              <a:t>initiative </a:t>
            </a:r>
            <a:r>
              <a:rPr lang="en-US" dirty="0">
                <a:solidFill>
                  <a:schemeClr val="tx1"/>
                </a:solidFill>
                <a:cs typeface="Arial" panose="020B0604020202020204" pitchFamily="34" charset="0"/>
              </a:rPr>
              <a:t>that </a:t>
            </a:r>
            <a:r>
              <a:rPr lang="en-US" dirty="0" smtClean="0">
                <a:solidFill>
                  <a:schemeClr val="tx1"/>
                </a:solidFill>
                <a:cs typeface="Arial" panose="020B0604020202020204" pitchFamily="34" charset="0"/>
              </a:rPr>
              <a:t>establishes use </a:t>
            </a:r>
            <a:r>
              <a:rPr lang="en-US" dirty="0">
                <a:solidFill>
                  <a:schemeClr val="tx1"/>
                </a:solidFill>
                <a:cs typeface="Arial" panose="020B0604020202020204" pitchFamily="34" charset="0"/>
              </a:rPr>
              <a:t>of a warrior mindset, the Navy’s core attributes, and performance psychology skills to enhance performance and warfighting </a:t>
            </a:r>
            <a:r>
              <a:rPr lang="en-US" dirty="0" smtClean="0">
                <a:solidFill>
                  <a:schemeClr val="tx1"/>
                </a:solidFill>
                <a:cs typeface="Arial" panose="020B0604020202020204" pitchFamily="34" charset="0"/>
              </a:rPr>
              <a:t>readiness.</a:t>
            </a:r>
          </a:p>
          <a:p>
            <a:pPr lvl="1" defTabSz="914400" hangingPunct="1">
              <a:lnSpc>
                <a:spcPct val="100000"/>
              </a:lnSpc>
              <a:spcBef>
                <a:spcPct val="20000"/>
              </a:spcBef>
              <a:spcAft>
                <a:spcPts val="300"/>
              </a:spcAft>
              <a:buFont typeface="Arial" panose="020B0604020202020204" pitchFamily="34" charset="0"/>
              <a:buChar char="•"/>
              <a:tabLst/>
            </a:pPr>
            <a:r>
              <a:rPr lang="en-US" dirty="0" smtClean="0">
                <a:solidFill>
                  <a:schemeClr val="tx1"/>
                </a:solidFill>
                <a:cs typeface="Arial" panose="020B0604020202020204" pitchFamily="34" charset="0"/>
              </a:rPr>
              <a:t>Toughness and the </a:t>
            </a:r>
            <a:r>
              <a:rPr lang="en-US" dirty="0" smtClean="0">
                <a:solidFill>
                  <a:schemeClr val="tx1"/>
                </a:solidFill>
              </a:rPr>
              <a:t>Warrior mindset will be enculturated through training in our accession pipelines and re-enforcement </a:t>
            </a:r>
            <a:r>
              <a:rPr lang="en-US" dirty="0">
                <a:solidFill>
                  <a:schemeClr val="tx1"/>
                </a:solidFill>
              </a:rPr>
              <a:t>throughout the </a:t>
            </a:r>
            <a:r>
              <a:rPr lang="en-US" dirty="0" smtClean="0">
                <a:solidFill>
                  <a:schemeClr val="tx1"/>
                </a:solidFill>
              </a:rPr>
              <a:t>Sailor’s </a:t>
            </a:r>
            <a:r>
              <a:rPr lang="en-US" dirty="0">
                <a:solidFill>
                  <a:schemeClr val="tx1"/>
                </a:solidFill>
              </a:rPr>
              <a:t>career. </a:t>
            </a:r>
          </a:p>
          <a:p>
            <a:pPr lvl="1" defTabSz="914400" hangingPunct="1">
              <a:lnSpc>
                <a:spcPct val="100000"/>
              </a:lnSpc>
              <a:spcBef>
                <a:spcPct val="20000"/>
              </a:spcBef>
              <a:spcAft>
                <a:spcPts val="300"/>
              </a:spcAft>
              <a:buFont typeface="Arial" panose="020B0604020202020204" pitchFamily="34" charset="0"/>
              <a:buChar char="•"/>
              <a:tabLst/>
            </a:pPr>
            <a:endParaRPr lang="en-US"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858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Why Warrior Toughness (WT)?</a:t>
            </a:r>
            <a:endParaRPr lang="en-US" dirty="0"/>
          </a:p>
        </p:txBody>
      </p:sp>
      <p:sp>
        <p:nvSpPr>
          <p:cNvPr id="3" name="Content Placeholder 2"/>
          <p:cNvSpPr>
            <a:spLocks noGrp="1"/>
          </p:cNvSpPr>
          <p:nvPr>
            <p:ph idx="1"/>
          </p:nvPr>
        </p:nvSpPr>
        <p:spPr>
          <a:xfrm>
            <a:off x="255820" y="2104732"/>
            <a:ext cx="8344841" cy="4629622"/>
          </a:xfrm>
        </p:spPr>
        <p:txBody>
          <a:bodyPr/>
          <a:lstStyle/>
          <a:p>
            <a:pPr>
              <a:buFont typeface="Arial" panose="020B0604020202020204" pitchFamily="34" charset="0"/>
              <a:buChar char="•"/>
            </a:pPr>
            <a:r>
              <a:rPr lang="en-US" sz="2800" dirty="0" smtClean="0"/>
              <a:t>Fleet missions and Sailor’s daily routines require toughness and a warrior mentality</a:t>
            </a:r>
            <a:endParaRPr lang="en-US" sz="2800" dirty="0"/>
          </a:p>
          <a:p>
            <a:pPr>
              <a:buFont typeface="Arial" panose="020B0604020202020204" pitchFamily="34" charset="0"/>
              <a:buChar char="•"/>
            </a:pPr>
            <a:r>
              <a:rPr lang="en-US" sz="2800" dirty="0" smtClean="0"/>
              <a:t>Proven method to increase human performance</a:t>
            </a:r>
            <a:endParaRPr lang="en-US" sz="2800" dirty="0"/>
          </a:p>
          <a:p>
            <a:pPr>
              <a:buFont typeface="Arial" panose="020B0604020202020204" pitchFamily="34" charset="0"/>
              <a:buChar char="•"/>
            </a:pPr>
            <a:r>
              <a:rPr lang="en-US" sz="2800" dirty="0" smtClean="0"/>
              <a:t>Metrics from accession training, BUDs  and other WT pilots programs demonstrated success</a:t>
            </a:r>
            <a:endParaRPr lang="en-US" sz="2800" dirty="0"/>
          </a:p>
          <a:p>
            <a:pPr lvl="1">
              <a:buFont typeface="Arial" panose="020B0604020202020204" pitchFamily="34" charset="0"/>
              <a:buChar char="•"/>
            </a:pPr>
            <a:r>
              <a:rPr lang="en-US" dirty="0" smtClean="0">
                <a:solidFill>
                  <a:srgbClr val="022A3A"/>
                </a:solidFill>
              </a:rPr>
              <a:t>RTC, NNPTC, SUBFOR 10</a:t>
            </a:r>
          </a:p>
        </p:txBody>
      </p:sp>
      <p:pic>
        <p:nvPicPr>
          <p:cNvPr id="4" name="Picture 4" descr="Chief petty officer (United States)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29" y="97277"/>
            <a:ext cx="516970" cy="78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41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112" y="3409048"/>
            <a:ext cx="8239326" cy="2791355"/>
          </a:xfrm>
        </p:spPr>
        <p:txBody>
          <a:bodyPr/>
          <a:lstStyle/>
          <a:p>
            <a:pPr marL="0" indent="0">
              <a:lnSpc>
                <a:spcPct val="100000"/>
              </a:lnSpc>
              <a:spcBef>
                <a:spcPts val="0"/>
              </a:spcBef>
              <a:buNone/>
            </a:pPr>
            <a:r>
              <a:rPr lang="en-US" sz="2000" dirty="0"/>
              <a:t>The current security environment demands that the Navy be prepared at all levels for decentralized operations, guided by commander’s intent. This operating style is reliant on clear understanding up, down, and across the chain of command. It is also underpinned by trust and confidence created by demonstrating character and competence. Our actions must always reflect our core values of Honor, Courage, and Commitment. Four Core Attributes define our professional identity and serve as guiding criteria for our decisions and actions. Leaders at all levels must continue to educate and focus our Sailors through example, education, and dialogue.</a:t>
            </a:r>
            <a:endParaRPr lang="en-US" sz="1600" dirty="0"/>
          </a:p>
        </p:txBody>
      </p:sp>
      <p:sp>
        <p:nvSpPr>
          <p:cNvPr id="5" name="TextBox 4">
            <a:extLst>
              <a:ext uri="{FF2B5EF4-FFF2-40B4-BE49-F238E27FC236}">
                <a16:creationId xmlns:a16="http://schemas.microsoft.com/office/drawing/2014/main" id="{441C5CEC-C911-4C52-92A6-FDD99216F579}"/>
              </a:ext>
            </a:extLst>
          </p:cNvPr>
          <p:cNvSpPr txBox="1"/>
          <p:nvPr/>
        </p:nvSpPr>
        <p:spPr>
          <a:xfrm>
            <a:off x="419982" y="1013681"/>
            <a:ext cx="8405965" cy="707886"/>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22A3A"/>
                </a:solidFill>
                <a:effectLst/>
                <a:uLnTx/>
                <a:uFillTx/>
                <a:latin typeface="Georgia" panose="02040502050405020303" pitchFamily="18" charset="0"/>
                <a:ea typeface="+mn-ea"/>
                <a:cs typeface="+mn-cs"/>
              </a:rPr>
              <a:t>A Call to Arms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29" y="1963480"/>
            <a:ext cx="7258404" cy="12036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4" descr="Chief petty officer (United States)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329" y="97277"/>
            <a:ext cx="516970" cy="78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413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309" y="1083648"/>
            <a:ext cx="8179352" cy="645271"/>
          </a:xfrm>
        </p:spPr>
        <p:txBody>
          <a:bodyPr/>
          <a:lstStyle/>
          <a:p>
            <a:r>
              <a:rPr lang="en-US" sz="3600" dirty="0" smtClean="0"/>
              <a:t>Warrior Mindset</a:t>
            </a:r>
            <a:endParaRPr lang="en-US" sz="3600" dirty="0"/>
          </a:p>
        </p:txBody>
      </p:sp>
      <p:sp>
        <p:nvSpPr>
          <p:cNvPr id="3" name="Content Placeholder 2"/>
          <p:cNvSpPr>
            <a:spLocks noGrp="1"/>
          </p:cNvSpPr>
          <p:nvPr>
            <p:ph idx="1"/>
          </p:nvPr>
        </p:nvSpPr>
        <p:spPr>
          <a:xfrm>
            <a:off x="460513" y="2030680"/>
            <a:ext cx="4455871" cy="4484551"/>
          </a:xfrm>
        </p:spPr>
        <p:txBody>
          <a:bodyPr/>
          <a:lstStyle/>
          <a:p>
            <a:pPr marL="0" indent="0" algn="ctr">
              <a:buNone/>
            </a:pPr>
            <a:endParaRPr lang="en-US" dirty="0" smtClean="0"/>
          </a:p>
          <a:p>
            <a:pPr marL="0" indent="0" algn="ctr">
              <a:buNone/>
            </a:pPr>
            <a:r>
              <a:rPr lang="en-US" sz="2800" dirty="0" smtClean="0"/>
              <a:t>How do you achieve and maintain Warrior Toughness?</a:t>
            </a:r>
          </a:p>
          <a:p>
            <a:pPr marL="0" indent="0" algn="ctr">
              <a:buNone/>
            </a:pPr>
            <a:endParaRPr lang="en-US" sz="2800" dirty="0"/>
          </a:p>
          <a:p>
            <a:pPr marL="0" indent="0" algn="ctr">
              <a:buNone/>
            </a:pPr>
            <a:endParaRPr lang="en-US" sz="2800" dirty="0"/>
          </a:p>
          <a:p>
            <a:pPr marL="0" indent="0" algn="ctr">
              <a:buNone/>
            </a:pPr>
            <a:r>
              <a:rPr lang="en-US" sz="2800" dirty="0" smtClean="0"/>
              <a:t>A cycle of excellence.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328" y="2263117"/>
            <a:ext cx="4007100" cy="4019675"/>
          </a:xfrm>
          <a:prstGeom prst="rect">
            <a:avLst/>
          </a:prstGeom>
        </p:spPr>
      </p:pic>
      <p:pic>
        <p:nvPicPr>
          <p:cNvPr id="5" name="Picture 4" descr="Chief petty officer (United States)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329" y="97277"/>
            <a:ext cx="516970" cy="78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184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“Myths” </a:t>
            </a:r>
            <a:r>
              <a:rPr lang="en-US" dirty="0"/>
              <a:t>vs. “</a:t>
            </a:r>
            <a:r>
              <a:rPr lang="en-US" dirty="0" smtClean="0"/>
              <a:t>Reality”</a:t>
            </a:r>
            <a:endParaRPr lang="en-US" dirty="0"/>
          </a:p>
        </p:txBody>
      </p:sp>
      <p:sp>
        <p:nvSpPr>
          <p:cNvPr id="6" name="Content Placeholder 4"/>
          <p:cNvSpPr txBox="1">
            <a:spLocks/>
          </p:cNvSpPr>
          <p:nvPr/>
        </p:nvSpPr>
        <p:spPr>
          <a:xfrm>
            <a:off x="409618" y="1810620"/>
            <a:ext cx="8365852" cy="3984805"/>
          </a:xfrm>
          <a:prstGeom prst="rect">
            <a:avLst/>
          </a:prstGeom>
        </p:spPr>
        <p:txBody>
          <a:bodyPr/>
          <a:lstStyle>
            <a:lvl1pPr marL="228600" indent="-228600" algn="l" defTabSz="457200" rtl="0" eaLnBrk="1" latinLnBrk="0" hangingPunct="1">
              <a:lnSpc>
                <a:spcPts val="3500"/>
              </a:lnSpc>
              <a:spcBef>
                <a:spcPts val="800"/>
              </a:spcBef>
              <a:buSzPct val="95000"/>
              <a:buFont typeface="Arial"/>
              <a:buChar char="•"/>
              <a:tabLst>
                <a:tab pos="228600" algn="l"/>
              </a:tabLst>
              <a:defRPr sz="3200" kern="1200">
                <a:solidFill>
                  <a:srgbClr val="022A3A"/>
                </a:solidFill>
                <a:latin typeface="Georgia" panose="02040502050405020303" pitchFamily="18" charset="0"/>
                <a:ea typeface="+mn-ea"/>
                <a:cs typeface="+mn-cs"/>
              </a:defRPr>
            </a:lvl1pPr>
            <a:lvl2pPr marL="457200" indent="-228600" algn="l" defTabSz="457200" rtl="0" eaLnBrk="1" latinLnBrk="0" hangingPunct="0">
              <a:lnSpc>
                <a:spcPts val="3000"/>
              </a:lnSpc>
              <a:spcBef>
                <a:spcPts val="400"/>
              </a:spcBef>
              <a:buFont typeface=".AppleSystemUIFont"/>
              <a:buChar char="-"/>
              <a:tabLst>
                <a:tab pos="457200" algn="l"/>
              </a:tabLst>
              <a:defRPr sz="2800" kern="1200" baseline="0">
                <a:solidFill>
                  <a:schemeClr val="bg1">
                    <a:lumMod val="50000"/>
                  </a:schemeClr>
                </a:solidFill>
                <a:latin typeface="Georgia" panose="02040502050405020303" pitchFamily="18" charset="0"/>
                <a:ea typeface="+mn-ea"/>
                <a:cs typeface="+mn-cs"/>
              </a:defRPr>
            </a:lvl2pPr>
            <a:lvl3pPr marL="628650" indent="-171450" algn="l" defTabSz="457200" rtl="0" eaLnBrk="1" latinLnBrk="0" hangingPunct="1">
              <a:lnSpc>
                <a:spcPts val="2600"/>
              </a:lnSpc>
              <a:spcBef>
                <a:spcPts val="200"/>
              </a:spcBef>
              <a:buSzPct val="95000"/>
              <a:buFont typeface="Arial" panose="020B0604020202020204" pitchFamily="34" charset="0"/>
              <a:buChar char="•"/>
              <a:tabLst>
                <a:tab pos="628650" algn="l"/>
              </a:tabLst>
              <a:defRPr sz="2400" kern="1200">
                <a:solidFill>
                  <a:schemeClr val="bg1">
                    <a:lumMod val="50000"/>
                  </a:schemeClr>
                </a:solidFill>
                <a:latin typeface="Georgia" panose="02040502050405020303" pitchFamily="18" charset="0"/>
                <a:ea typeface="+mn-ea"/>
                <a:cs typeface="+mn-cs"/>
              </a:defRPr>
            </a:lvl3pPr>
            <a:lvl4pPr marL="800100" indent="-171450" algn="l" defTabSz="457200" rtl="0" eaLnBrk="1" latinLnBrk="0" hangingPunct="1">
              <a:lnSpc>
                <a:spcPts val="2200"/>
              </a:lnSpc>
              <a:spcBef>
                <a:spcPts val="0"/>
              </a:spcBef>
              <a:buFont typeface=".AppleSystemUIFont"/>
              <a:buChar char="-"/>
              <a:tabLst>
                <a:tab pos="800100" algn="l"/>
              </a:tabLst>
              <a:defRPr sz="2000" kern="1200">
                <a:solidFill>
                  <a:schemeClr val="bg1">
                    <a:lumMod val="50000"/>
                  </a:schemeClr>
                </a:solidFill>
                <a:latin typeface="Georgia" panose="02040502050405020303" pitchFamily="18" charset="0"/>
                <a:ea typeface="+mn-ea"/>
                <a:cs typeface="+mn-cs"/>
              </a:defRPr>
            </a:lvl4pPr>
            <a:lvl5pPr marL="1208088" indent="-168275" algn="l" defTabSz="457200" rtl="0" eaLnBrk="1" latinLnBrk="0" hangingPunct="1">
              <a:spcBef>
                <a:spcPts val="0"/>
              </a:spcBef>
              <a:buFont typeface="Arial" panose="020B0604020202020204" pitchFamily="34" charset="0"/>
              <a:buChar char="•"/>
              <a:tabLst>
                <a:tab pos="1196975" algn="l"/>
              </a:tabLst>
              <a:defRPr sz="2000" kern="1200">
                <a:solidFill>
                  <a:srgbClr val="A8934B"/>
                </a:solidFill>
                <a:latin typeface="Georgia" panose="020405020504050203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Arial"/>
              <a:buNone/>
            </a:pPr>
            <a:r>
              <a:rPr lang="en-US" sz="2800" u="sng" dirty="0" smtClean="0"/>
              <a:t>Myth</a:t>
            </a:r>
            <a:r>
              <a:rPr lang="en-US" sz="2800" dirty="0" smtClean="0"/>
              <a:t> – Resilience is Toughness.  </a:t>
            </a:r>
          </a:p>
          <a:p>
            <a:pPr marL="0" indent="0">
              <a:lnSpc>
                <a:spcPct val="100000"/>
              </a:lnSpc>
              <a:buFont typeface="Arial"/>
              <a:buNone/>
            </a:pPr>
            <a:r>
              <a:rPr lang="en-US" sz="2800" u="sng" dirty="0" smtClean="0"/>
              <a:t>Reality</a:t>
            </a:r>
            <a:r>
              <a:rPr lang="en-US" sz="2800" dirty="0" smtClean="0"/>
              <a:t> – Resilience is a component of and a required element of toughness.  A base level of resilience is required for toughness.</a:t>
            </a:r>
          </a:p>
          <a:p>
            <a:pPr marL="0" indent="0">
              <a:lnSpc>
                <a:spcPct val="100000"/>
              </a:lnSpc>
              <a:buFont typeface="Arial"/>
              <a:buNone/>
            </a:pPr>
            <a:r>
              <a:rPr lang="en-US" sz="2800" u="sng" dirty="0" smtClean="0"/>
              <a:t>Myth</a:t>
            </a:r>
            <a:r>
              <a:rPr lang="en-US" sz="2800" dirty="0" smtClean="0"/>
              <a:t> – Toughness is about mental health.  </a:t>
            </a:r>
          </a:p>
          <a:p>
            <a:pPr marL="0" indent="0">
              <a:lnSpc>
                <a:spcPct val="100000"/>
              </a:lnSpc>
              <a:buFont typeface="Arial"/>
              <a:buNone/>
            </a:pPr>
            <a:r>
              <a:rPr lang="en-US" sz="2800" u="sng" dirty="0" smtClean="0"/>
              <a:t>Reality</a:t>
            </a:r>
            <a:r>
              <a:rPr lang="en-US" sz="2800" dirty="0" smtClean="0"/>
              <a:t> – Toughness is focused on increasing performance BEFORE, DURING and AFTER stressors/critical events.</a:t>
            </a:r>
          </a:p>
        </p:txBody>
      </p:sp>
      <p:pic>
        <p:nvPicPr>
          <p:cNvPr id="9" name="Picture 4" descr="Chief petty officer (United States)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29" y="97277"/>
            <a:ext cx="516970" cy="78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62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“Myths” </a:t>
            </a:r>
            <a:r>
              <a:rPr lang="en-US" dirty="0"/>
              <a:t>vs. “</a:t>
            </a:r>
            <a:r>
              <a:rPr lang="en-US" dirty="0" smtClean="0"/>
              <a:t>Reality” Continued</a:t>
            </a:r>
            <a:endParaRPr lang="en-US" dirty="0"/>
          </a:p>
        </p:txBody>
      </p:sp>
      <p:sp>
        <p:nvSpPr>
          <p:cNvPr id="6" name="Content Placeholder 4"/>
          <p:cNvSpPr txBox="1">
            <a:spLocks/>
          </p:cNvSpPr>
          <p:nvPr/>
        </p:nvSpPr>
        <p:spPr>
          <a:xfrm>
            <a:off x="409618" y="1810620"/>
            <a:ext cx="8365852" cy="3984805"/>
          </a:xfrm>
          <a:prstGeom prst="rect">
            <a:avLst/>
          </a:prstGeom>
        </p:spPr>
        <p:txBody>
          <a:bodyPr/>
          <a:lstStyle>
            <a:lvl1pPr marL="228600" indent="-228600" algn="l" defTabSz="457200" rtl="0" eaLnBrk="1" latinLnBrk="0" hangingPunct="1">
              <a:lnSpc>
                <a:spcPts val="3500"/>
              </a:lnSpc>
              <a:spcBef>
                <a:spcPts val="800"/>
              </a:spcBef>
              <a:buSzPct val="95000"/>
              <a:buFont typeface="Arial"/>
              <a:buChar char="•"/>
              <a:tabLst>
                <a:tab pos="228600" algn="l"/>
              </a:tabLst>
              <a:defRPr sz="3200" kern="1200">
                <a:solidFill>
                  <a:srgbClr val="022A3A"/>
                </a:solidFill>
                <a:latin typeface="Georgia" panose="02040502050405020303" pitchFamily="18" charset="0"/>
                <a:ea typeface="+mn-ea"/>
                <a:cs typeface="+mn-cs"/>
              </a:defRPr>
            </a:lvl1pPr>
            <a:lvl2pPr marL="457200" indent="-228600" algn="l" defTabSz="457200" rtl="0" eaLnBrk="1" latinLnBrk="0" hangingPunct="0">
              <a:lnSpc>
                <a:spcPts val="3000"/>
              </a:lnSpc>
              <a:spcBef>
                <a:spcPts val="400"/>
              </a:spcBef>
              <a:buFont typeface=".AppleSystemUIFont"/>
              <a:buChar char="-"/>
              <a:tabLst>
                <a:tab pos="457200" algn="l"/>
              </a:tabLst>
              <a:defRPr sz="2800" kern="1200" baseline="0">
                <a:solidFill>
                  <a:schemeClr val="bg1">
                    <a:lumMod val="50000"/>
                  </a:schemeClr>
                </a:solidFill>
                <a:latin typeface="Georgia" panose="02040502050405020303" pitchFamily="18" charset="0"/>
                <a:ea typeface="+mn-ea"/>
                <a:cs typeface="+mn-cs"/>
              </a:defRPr>
            </a:lvl2pPr>
            <a:lvl3pPr marL="628650" indent="-171450" algn="l" defTabSz="457200" rtl="0" eaLnBrk="1" latinLnBrk="0" hangingPunct="1">
              <a:lnSpc>
                <a:spcPts val="2600"/>
              </a:lnSpc>
              <a:spcBef>
                <a:spcPts val="200"/>
              </a:spcBef>
              <a:buSzPct val="95000"/>
              <a:buFont typeface="Arial" panose="020B0604020202020204" pitchFamily="34" charset="0"/>
              <a:buChar char="•"/>
              <a:tabLst>
                <a:tab pos="628650" algn="l"/>
              </a:tabLst>
              <a:defRPr sz="2400" kern="1200">
                <a:solidFill>
                  <a:schemeClr val="bg1">
                    <a:lumMod val="50000"/>
                  </a:schemeClr>
                </a:solidFill>
                <a:latin typeface="Georgia" panose="02040502050405020303" pitchFamily="18" charset="0"/>
                <a:ea typeface="+mn-ea"/>
                <a:cs typeface="+mn-cs"/>
              </a:defRPr>
            </a:lvl3pPr>
            <a:lvl4pPr marL="800100" indent="-171450" algn="l" defTabSz="457200" rtl="0" eaLnBrk="1" latinLnBrk="0" hangingPunct="1">
              <a:lnSpc>
                <a:spcPts val="2200"/>
              </a:lnSpc>
              <a:spcBef>
                <a:spcPts val="0"/>
              </a:spcBef>
              <a:buFont typeface=".AppleSystemUIFont"/>
              <a:buChar char="-"/>
              <a:tabLst>
                <a:tab pos="800100" algn="l"/>
              </a:tabLst>
              <a:defRPr sz="2000" kern="1200">
                <a:solidFill>
                  <a:schemeClr val="bg1">
                    <a:lumMod val="50000"/>
                  </a:schemeClr>
                </a:solidFill>
                <a:latin typeface="Georgia" panose="02040502050405020303" pitchFamily="18" charset="0"/>
                <a:ea typeface="+mn-ea"/>
                <a:cs typeface="+mn-cs"/>
              </a:defRPr>
            </a:lvl4pPr>
            <a:lvl5pPr marL="1208088" indent="-168275" algn="l" defTabSz="457200" rtl="0" eaLnBrk="1" latinLnBrk="0" hangingPunct="1">
              <a:spcBef>
                <a:spcPts val="0"/>
              </a:spcBef>
              <a:buFont typeface="Arial" panose="020B0604020202020204" pitchFamily="34" charset="0"/>
              <a:buChar char="•"/>
              <a:tabLst>
                <a:tab pos="1196975" algn="l"/>
              </a:tabLst>
              <a:defRPr sz="2000" kern="1200">
                <a:solidFill>
                  <a:srgbClr val="A8934B"/>
                </a:solidFill>
                <a:latin typeface="Georgia" panose="020405020504050203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Arial"/>
              <a:buNone/>
            </a:pPr>
            <a:r>
              <a:rPr lang="en-US" sz="2800" u="sng" dirty="0" smtClean="0"/>
              <a:t>Myth</a:t>
            </a:r>
            <a:r>
              <a:rPr lang="en-US" sz="2800" dirty="0" smtClean="0"/>
              <a:t> – Mindfulness techniques don’t work because there’s no time to stop during a stressor/critical event to get yourself together.  </a:t>
            </a:r>
          </a:p>
          <a:p>
            <a:pPr marL="0" indent="0">
              <a:lnSpc>
                <a:spcPct val="100000"/>
              </a:lnSpc>
              <a:buFont typeface="Arial"/>
              <a:buNone/>
            </a:pPr>
            <a:r>
              <a:rPr lang="en-US" sz="2800" u="sng" dirty="0" smtClean="0"/>
              <a:t>Reality</a:t>
            </a:r>
            <a:r>
              <a:rPr lang="en-US" sz="2800" dirty="0" smtClean="0"/>
              <a:t> – Mindfulness techniques are designed to be practiced so that stopping is not required during a stressor/critical event so that one may continue to fight through. The mind can be trained and developed through these techniques.</a:t>
            </a:r>
            <a:endParaRPr lang="en-US" sz="2800" u="sng" dirty="0" smtClean="0"/>
          </a:p>
        </p:txBody>
      </p:sp>
      <p:pic>
        <p:nvPicPr>
          <p:cNvPr id="9" name="Picture 4" descr="Chief petty officer (United States)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29" y="97277"/>
            <a:ext cx="516970" cy="78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Core </a:t>
            </a:r>
            <a:r>
              <a:rPr lang="en-US" dirty="0" smtClean="0"/>
              <a:t>Attributes</a:t>
            </a:r>
            <a:endParaRPr lang="en-US" dirty="0"/>
          </a:p>
        </p:txBody>
      </p:sp>
      <p:pic>
        <p:nvPicPr>
          <p:cNvPr id="9" name="Picture 4" descr="Chief petty officer (United States)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29" y="97277"/>
            <a:ext cx="516970" cy="78794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761704" y="2133600"/>
            <a:ext cx="8191795" cy="4407032"/>
          </a:xfrm>
        </p:spPr>
        <p:txBody>
          <a:bodyPr/>
          <a:lstStyle/>
          <a:p>
            <a:pPr>
              <a:lnSpc>
                <a:spcPts val="2000"/>
              </a:lnSpc>
              <a:buFont typeface="Arial" panose="020B0604020202020204" pitchFamily="34" charset="0"/>
              <a:buChar char="•"/>
            </a:pPr>
            <a:r>
              <a:rPr lang="en-US" sz="2800" dirty="0" smtClean="0"/>
              <a:t>Accountability</a:t>
            </a:r>
          </a:p>
          <a:p>
            <a:pPr>
              <a:lnSpc>
                <a:spcPts val="2000"/>
              </a:lnSpc>
              <a:buFont typeface="Arial" panose="020B0604020202020204" pitchFamily="34" charset="0"/>
              <a:buChar char="•"/>
            </a:pPr>
            <a:endParaRPr lang="en-US" sz="2800" dirty="0" smtClean="0"/>
          </a:p>
          <a:p>
            <a:pPr>
              <a:lnSpc>
                <a:spcPts val="2000"/>
              </a:lnSpc>
              <a:buFont typeface="Arial" panose="020B0604020202020204" pitchFamily="34" charset="0"/>
              <a:buChar char="•"/>
            </a:pPr>
            <a:r>
              <a:rPr lang="en-US" sz="2800" dirty="0" smtClean="0"/>
              <a:t>Initiative</a:t>
            </a:r>
          </a:p>
          <a:p>
            <a:pPr>
              <a:lnSpc>
                <a:spcPts val="2000"/>
              </a:lnSpc>
              <a:buFont typeface="Arial" panose="020B0604020202020204" pitchFamily="34" charset="0"/>
              <a:buChar char="•"/>
            </a:pPr>
            <a:endParaRPr lang="en-US" sz="2800" dirty="0"/>
          </a:p>
          <a:p>
            <a:pPr>
              <a:lnSpc>
                <a:spcPts val="2000"/>
              </a:lnSpc>
              <a:buFont typeface="Arial" panose="020B0604020202020204" pitchFamily="34" charset="0"/>
              <a:buChar char="•"/>
            </a:pPr>
            <a:r>
              <a:rPr lang="en-US" sz="2800" dirty="0" smtClean="0"/>
              <a:t>Integrity</a:t>
            </a:r>
          </a:p>
          <a:p>
            <a:pPr>
              <a:lnSpc>
                <a:spcPts val="2000"/>
              </a:lnSpc>
              <a:buFont typeface="Arial" panose="020B0604020202020204" pitchFamily="34" charset="0"/>
              <a:buChar char="•"/>
            </a:pPr>
            <a:endParaRPr lang="en-US" sz="2800" dirty="0" smtClean="0"/>
          </a:p>
          <a:p>
            <a:pPr>
              <a:lnSpc>
                <a:spcPts val="2000"/>
              </a:lnSpc>
              <a:buFont typeface="Arial" panose="020B0604020202020204" pitchFamily="34" charset="0"/>
              <a:buChar char="•"/>
            </a:pPr>
            <a:r>
              <a:rPr lang="en-US" sz="2800" dirty="0" smtClean="0"/>
              <a:t>Toughness</a:t>
            </a:r>
          </a:p>
          <a:p>
            <a:pPr>
              <a:lnSpc>
                <a:spcPts val="2000"/>
              </a:lnSpc>
              <a:buFont typeface="Arial" panose="020B0604020202020204" pitchFamily="34" charset="0"/>
              <a:buChar char="•"/>
            </a:pPr>
            <a:endParaRPr lang="en-US" sz="2800" dirty="0"/>
          </a:p>
          <a:p>
            <a:pPr lvl="1">
              <a:buFont typeface="Arial" panose="020B0604020202020204" pitchFamily="34" charset="0"/>
              <a:buChar char="•"/>
            </a:pPr>
            <a:r>
              <a:rPr lang="en-US" dirty="0" smtClean="0">
                <a:solidFill>
                  <a:srgbClr val="022A3A"/>
                </a:solidFill>
              </a:rPr>
              <a:t> </a:t>
            </a:r>
            <a:r>
              <a:rPr lang="en-US" dirty="0">
                <a:solidFill>
                  <a:srgbClr val="022A3A"/>
                </a:solidFill>
              </a:rPr>
              <a:t>What </a:t>
            </a:r>
            <a:r>
              <a:rPr lang="en-US" dirty="0" smtClean="0">
                <a:solidFill>
                  <a:srgbClr val="022A3A"/>
                </a:solidFill>
              </a:rPr>
              <a:t>do these mean to you as </a:t>
            </a:r>
            <a:r>
              <a:rPr lang="en-US" dirty="0">
                <a:solidFill>
                  <a:srgbClr val="022A3A"/>
                </a:solidFill>
              </a:rPr>
              <a:t>a CPO?</a:t>
            </a:r>
          </a:p>
          <a:p>
            <a:pPr lvl="1">
              <a:buFont typeface="Arial" panose="020B0604020202020204" pitchFamily="34" charset="0"/>
              <a:buChar char="•"/>
            </a:pPr>
            <a:endParaRPr lang="en-US" dirty="0" smtClean="0">
              <a:solidFill>
                <a:srgbClr val="022A3A"/>
              </a:solidFill>
            </a:endParaRPr>
          </a:p>
        </p:txBody>
      </p:sp>
    </p:spTree>
    <p:extLst>
      <p:ext uri="{BB962C8B-B14F-4D97-AF65-F5344CB8AC3E}">
        <p14:creationId xmlns:p14="http://schemas.microsoft.com/office/powerpoint/2010/main" val="103999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WT Competencies</a:t>
            </a:r>
            <a:endParaRPr lang="en-US" dirty="0"/>
          </a:p>
        </p:txBody>
      </p:sp>
      <p:pic>
        <p:nvPicPr>
          <p:cNvPr id="9" name="Picture 4" descr="Chief petty officer (United States)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29" y="92035"/>
            <a:ext cx="516970" cy="78794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421309" y="1815862"/>
            <a:ext cx="8343550" cy="4407032"/>
          </a:xfrm>
        </p:spPr>
        <p:txBody>
          <a:bodyPr/>
          <a:lstStyle/>
          <a:p>
            <a:pPr>
              <a:lnSpc>
                <a:spcPts val="2000"/>
              </a:lnSpc>
              <a:buFont typeface="Arial" panose="020B0604020202020204" pitchFamily="34" charset="0"/>
              <a:buChar char="•"/>
            </a:pPr>
            <a:r>
              <a:rPr lang="en-US" sz="2800" dirty="0" smtClean="0"/>
              <a:t>Mind-Body Connection</a:t>
            </a:r>
          </a:p>
          <a:p>
            <a:pPr>
              <a:lnSpc>
                <a:spcPts val="2000"/>
              </a:lnSpc>
              <a:buFont typeface="Arial" panose="020B0604020202020204" pitchFamily="34" charset="0"/>
              <a:buChar char="•"/>
            </a:pPr>
            <a:endParaRPr lang="en-US" sz="2800" dirty="0" smtClean="0"/>
          </a:p>
          <a:p>
            <a:pPr>
              <a:lnSpc>
                <a:spcPts val="2000"/>
              </a:lnSpc>
              <a:buFont typeface="Arial" panose="020B0604020202020204" pitchFamily="34" charset="0"/>
              <a:buChar char="•"/>
            </a:pPr>
            <a:r>
              <a:rPr lang="en-US" sz="2800" dirty="0" smtClean="0"/>
              <a:t>Mindfulness</a:t>
            </a:r>
          </a:p>
          <a:p>
            <a:pPr>
              <a:lnSpc>
                <a:spcPts val="2000"/>
              </a:lnSpc>
              <a:buFont typeface="Arial" panose="020B0604020202020204" pitchFamily="34" charset="0"/>
              <a:buChar char="•"/>
            </a:pPr>
            <a:endParaRPr lang="en-US" sz="2800" dirty="0"/>
          </a:p>
          <a:p>
            <a:pPr>
              <a:lnSpc>
                <a:spcPts val="2000"/>
              </a:lnSpc>
              <a:buFont typeface="Arial" panose="020B0604020202020204" pitchFamily="34" charset="0"/>
              <a:buChar char="•"/>
            </a:pPr>
            <a:r>
              <a:rPr lang="en-US" sz="2800" dirty="0" smtClean="0"/>
              <a:t>Body / Mental Scan</a:t>
            </a:r>
          </a:p>
          <a:p>
            <a:pPr>
              <a:lnSpc>
                <a:spcPts val="2000"/>
              </a:lnSpc>
              <a:buFont typeface="Arial" panose="020B0604020202020204" pitchFamily="34" charset="0"/>
              <a:buChar char="•"/>
            </a:pPr>
            <a:endParaRPr lang="en-US" sz="2800" dirty="0" smtClean="0"/>
          </a:p>
          <a:p>
            <a:pPr>
              <a:lnSpc>
                <a:spcPts val="2000"/>
              </a:lnSpc>
              <a:buFont typeface="Arial" panose="020B0604020202020204" pitchFamily="34" charset="0"/>
              <a:buChar char="•"/>
            </a:pPr>
            <a:r>
              <a:rPr lang="en-US" sz="2800" dirty="0" smtClean="0"/>
              <a:t>Self Talk</a:t>
            </a:r>
          </a:p>
          <a:p>
            <a:pPr>
              <a:lnSpc>
                <a:spcPts val="2000"/>
              </a:lnSpc>
              <a:buFont typeface="Arial" panose="020B0604020202020204" pitchFamily="34" charset="0"/>
              <a:buChar char="•"/>
            </a:pPr>
            <a:endParaRPr lang="en-US" sz="2800" dirty="0"/>
          </a:p>
          <a:p>
            <a:pPr>
              <a:lnSpc>
                <a:spcPts val="2000"/>
              </a:lnSpc>
              <a:buFont typeface="Arial" panose="020B0604020202020204" pitchFamily="34" charset="0"/>
              <a:buChar char="•"/>
            </a:pPr>
            <a:r>
              <a:rPr lang="en-US" sz="2800" dirty="0" smtClean="0"/>
              <a:t>Mental Rehearsal</a:t>
            </a:r>
          </a:p>
          <a:p>
            <a:pPr>
              <a:lnSpc>
                <a:spcPts val="2000"/>
              </a:lnSpc>
              <a:buFont typeface="Arial" panose="020B0604020202020204" pitchFamily="34" charset="0"/>
              <a:buChar char="•"/>
            </a:pPr>
            <a:endParaRPr lang="en-US" sz="2800" dirty="0" smtClean="0"/>
          </a:p>
          <a:p>
            <a:pPr lvl="1">
              <a:buFont typeface="Arial" panose="020B0604020202020204" pitchFamily="34" charset="0"/>
              <a:buChar char="•"/>
            </a:pPr>
            <a:r>
              <a:rPr lang="en-US" dirty="0" smtClean="0">
                <a:solidFill>
                  <a:srgbClr val="022A3A"/>
                </a:solidFill>
              </a:rPr>
              <a:t> Advanced WT techniques that need to be taught by trained instructors and rehearsed!</a:t>
            </a:r>
            <a:endParaRPr lang="en-US" dirty="0">
              <a:solidFill>
                <a:srgbClr val="022A3A"/>
              </a:solidFill>
            </a:endParaRPr>
          </a:p>
          <a:p>
            <a:pPr lvl="1">
              <a:buFont typeface="Arial" panose="020B0604020202020204" pitchFamily="34" charset="0"/>
              <a:buChar char="•"/>
            </a:pPr>
            <a:endParaRPr lang="en-US" dirty="0" smtClean="0">
              <a:solidFill>
                <a:schemeClr val="tx1"/>
              </a:solidFill>
            </a:endParaRPr>
          </a:p>
        </p:txBody>
      </p:sp>
    </p:spTree>
    <p:extLst>
      <p:ext uri="{BB962C8B-B14F-4D97-AF65-F5344CB8AC3E}">
        <p14:creationId xmlns:p14="http://schemas.microsoft.com/office/powerpoint/2010/main" val="1694242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c564e154-b4dc-41ca-b7ab-334309e2fbc8">NADQW7U6XKD3-152884504-1</_dlc_DocId>
    <_dlc_DocIdUrl xmlns="c564e154-b4dc-41ca-b7ab-334309e2fbc8">
      <Url>https://mpte.navy.deps.mil/sites/NETC/RTC/_layouts/15/DocIdRedir.aspx?ID=NADQW7U6XKD3-152884504-1</Url>
      <Description>NADQW7U6XKD3-152884504-1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0F89AD7CFCA449838E9DA649D2B14B" ma:contentTypeVersion="0" ma:contentTypeDescription="Create a new document." ma:contentTypeScope="" ma:versionID="d1bc2f8474b33735e732ef79f25c1a16">
  <xsd:schema xmlns:xsd="http://www.w3.org/2001/XMLSchema" xmlns:xs="http://www.w3.org/2001/XMLSchema" xmlns:p="http://schemas.microsoft.com/office/2006/metadata/properties" xmlns:ns2="c564e154-b4dc-41ca-b7ab-334309e2fbc8" targetNamespace="http://schemas.microsoft.com/office/2006/metadata/properties" ma:root="true" ma:fieldsID="2913bc0d95755a166321410c9f6dae94" ns2:_="">
    <xsd:import namespace="c564e154-b4dc-41ca-b7ab-334309e2fbc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64e154-b4dc-41ca-b7ab-334309e2fbc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9AD693A-50FE-43FC-862B-F6579595B4DE}">
  <ds:schemaRefs>
    <ds:schemaRef ds:uri="http://schemas.microsoft.com/sharepoint/v3/contenttype/forms"/>
  </ds:schemaRefs>
</ds:datastoreItem>
</file>

<file path=customXml/itemProps2.xml><?xml version="1.0" encoding="utf-8"?>
<ds:datastoreItem xmlns:ds="http://schemas.openxmlformats.org/officeDocument/2006/customXml" ds:itemID="{CD6A06DF-E48C-4C06-93F1-A031C42F7313}">
  <ds:schemaRefs>
    <ds:schemaRef ds:uri="http://schemas.microsoft.com/office/2006/documentManagement/types"/>
    <ds:schemaRef ds:uri="c564e154-b4dc-41ca-b7ab-334309e2fbc8"/>
    <ds:schemaRef ds:uri="http://purl.org/dc/elements/1.1/"/>
    <ds:schemaRef ds:uri="http://www.w3.org/XML/1998/namespace"/>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A428871-4ACB-4C9B-85D9-DA610A205F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64e154-b4dc-41ca-b7ab-334309e2fb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B24B522-F5D6-4BD9-B663-C30C59CE659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29569</TotalTime>
  <Words>3467</Words>
  <Application>Microsoft Office PowerPoint</Application>
  <PresentationFormat>On-screen Show (4:3)</PresentationFormat>
  <Paragraphs>267</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.AppleSystemUIFont</vt:lpstr>
      <vt:lpstr>Arial</vt:lpstr>
      <vt:lpstr>Arial Black</vt:lpstr>
      <vt:lpstr>Arial Narrow</vt:lpstr>
      <vt:lpstr>Calibri</vt:lpstr>
      <vt:lpstr>Century Gothic</vt:lpstr>
      <vt:lpstr>Georgia</vt:lpstr>
      <vt:lpstr>System Font Regular</vt:lpstr>
      <vt:lpstr>Wingdings</vt:lpstr>
      <vt:lpstr>Office Theme</vt:lpstr>
      <vt:lpstr>Warrior Toughness Introduction for CPO’s </vt:lpstr>
      <vt:lpstr>Introduction</vt:lpstr>
      <vt:lpstr>     Why Warrior Toughness (WT)?</vt:lpstr>
      <vt:lpstr>PowerPoint Presentation</vt:lpstr>
      <vt:lpstr>Warrior Mindset</vt:lpstr>
      <vt:lpstr>“Myths” vs. “Reality”</vt:lpstr>
      <vt:lpstr>“Myths” vs. “Reality” Continued</vt:lpstr>
      <vt:lpstr>Core Attributes</vt:lpstr>
      <vt:lpstr>WT Competencies</vt:lpstr>
      <vt:lpstr>WT Competencies</vt:lpstr>
      <vt:lpstr>PowerPoint Presentation</vt:lpstr>
      <vt:lpstr>PowerPoint Presentation</vt:lpstr>
      <vt:lpstr>PowerPoint Presentation</vt:lpstr>
      <vt:lpstr>WT Instructional Hierarchy</vt:lpstr>
      <vt:lpstr>PowerPoint Presentation</vt:lpstr>
      <vt:lpstr>Conclusion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Andy Van Schaack</dc:creator>
  <cp:lastModifiedBy>Mengel, Richard L MCPO USN NAVCRUITDIST SEA WA (USA)</cp:lastModifiedBy>
  <cp:revision>673</cp:revision>
  <cp:lastPrinted>2020-08-20T18:26:55Z</cp:lastPrinted>
  <dcterms:created xsi:type="dcterms:W3CDTF">2018-06-10T21:11:42Z</dcterms:created>
  <dcterms:modified xsi:type="dcterms:W3CDTF">2021-09-15T17:10:53Z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0x010100F10F89AD7CFCA449838E9DA649D2B14B</vt:lpwstr>
  </property>
  <property fmtid="{D5CDD505-2E9C-101B-9397-08002B2CF9AE}" pid="3" name="_dlc_DocIdItemGuid">
    <vt:lpwstr>ea043035-e656-4fa4-b0f3-7959d26347a7</vt:lpwstr>
  </property>
</Properties>
</file>